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Override8.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9.xml" ContentType="application/vnd.openxmlformats-officedocument.themeOverride+xml"/>
  <Override PartName="/ppt/charts/chart3.xml" ContentType="application/vnd.openxmlformats-officedocument.drawingml.chart+xml"/>
  <Override PartName="/ppt/theme/themeOverride10.xml" ContentType="application/vnd.openxmlformats-officedocument.themeOverride+xml"/>
  <Override PartName="/ppt/charts/chart4.xml" ContentType="application/vnd.openxmlformats-officedocument.drawingml.chart+xml"/>
  <Override PartName="/ppt/theme/themeOverride11.xml" ContentType="application/vnd.openxmlformats-officedocument.themeOverride+xml"/>
  <Override PartName="/ppt/charts/chart5.xml" ContentType="application/vnd.openxmlformats-officedocument.drawingml.chart+xml"/>
  <Override PartName="/ppt/theme/themeOverride12.xml" ContentType="application/vnd.openxmlformats-officedocument.themeOverride+xml"/>
  <Override PartName="/ppt/charts/chart6.xml" ContentType="application/vnd.openxmlformats-officedocument.drawingml.chart+xml"/>
  <Override PartName="/ppt/theme/themeOverride13.xml" ContentType="application/vnd.openxmlformats-officedocument.themeOverride+xml"/>
  <Override PartName="/ppt/charts/chart7.xml" ContentType="application/vnd.openxmlformats-officedocument.drawingml.chart+xml"/>
  <Override PartName="/ppt/theme/themeOverride14.xml" ContentType="application/vnd.openxmlformats-officedocument.themeOverride+xml"/>
  <Override PartName="/ppt/charts/chart8.xml" ContentType="application/vnd.openxmlformats-officedocument.drawingml.chart+xml"/>
  <Override PartName="/ppt/theme/themeOverride15.xml" ContentType="application/vnd.openxmlformats-officedocument.themeOverride+xml"/>
  <Override PartName="/ppt/charts/chart9.xml" ContentType="application/vnd.openxmlformats-officedocument.drawingml.chart+xml"/>
  <Override PartName="/ppt/theme/themeOverride16.xml" ContentType="application/vnd.openxmlformats-officedocument.themeOverride+xml"/>
  <Override PartName="/ppt/charts/chart10.xml" ContentType="application/vnd.openxmlformats-officedocument.drawingml.chart+xml"/>
  <Override PartName="/ppt/theme/themeOverride17.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8" r:id="rId1"/>
    <p:sldMasterId id="2147484094" r:id="rId2"/>
    <p:sldMasterId id="2147484142" r:id="rId3"/>
    <p:sldMasterId id="2147484151" r:id="rId4"/>
  </p:sldMasterIdLst>
  <p:notesMasterIdLst>
    <p:notesMasterId r:id="rId20"/>
  </p:notesMasterIdLst>
  <p:handoutMasterIdLst>
    <p:handoutMasterId r:id="rId21"/>
  </p:handoutMasterIdLst>
  <p:sldIdLst>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Lst>
  <p:sldSz cx="12188825" cy="6858000"/>
  <p:notesSz cx="7019925" cy="9305925"/>
  <p:custDataLst>
    <p:tags r:id="rId22"/>
  </p:custDataLst>
  <p:defaultTextStyle>
    <a:defPPr>
      <a:defRPr lang="en-US"/>
    </a:defPPr>
    <a:lvl1pPr marL="0" algn="l" defTabSz="914257" rtl="0" eaLnBrk="1" latinLnBrk="0" hangingPunct="1">
      <a:defRPr sz="1900" kern="1200">
        <a:solidFill>
          <a:schemeClr val="tx1"/>
        </a:solidFill>
        <a:latin typeface="+mn-lt"/>
        <a:ea typeface="+mn-ea"/>
        <a:cs typeface="+mn-cs"/>
      </a:defRPr>
    </a:lvl1pPr>
    <a:lvl2pPr marL="457129" algn="l" defTabSz="914257" rtl="0" eaLnBrk="1" latinLnBrk="0" hangingPunct="1">
      <a:defRPr sz="1900" kern="1200">
        <a:solidFill>
          <a:schemeClr val="tx1"/>
        </a:solidFill>
        <a:latin typeface="+mn-lt"/>
        <a:ea typeface="+mn-ea"/>
        <a:cs typeface="+mn-cs"/>
      </a:defRPr>
    </a:lvl2pPr>
    <a:lvl3pPr marL="914257" algn="l" defTabSz="914257" rtl="0" eaLnBrk="1" latinLnBrk="0" hangingPunct="1">
      <a:defRPr sz="1900" kern="1200">
        <a:solidFill>
          <a:schemeClr val="tx1"/>
        </a:solidFill>
        <a:latin typeface="+mn-lt"/>
        <a:ea typeface="+mn-ea"/>
        <a:cs typeface="+mn-cs"/>
      </a:defRPr>
    </a:lvl3pPr>
    <a:lvl4pPr marL="1371388" algn="l" defTabSz="914257" rtl="0" eaLnBrk="1" latinLnBrk="0" hangingPunct="1">
      <a:defRPr sz="1900" kern="1200">
        <a:solidFill>
          <a:schemeClr val="tx1"/>
        </a:solidFill>
        <a:latin typeface="+mn-lt"/>
        <a:ea typeface="+mn-ea"/>
        <a:cs typeface="+mn-cs"/>
      </a:defRPr>
    </a:lvl4pPr>
    <a:lvl5pPr marL="1828517" algn="l" defTabSz="914257" rtl="0" eaLnBrk="1" latinLnBrk="0" hangingPunct="1">
      <a:defRPr sz="1900" kern="1200">
        <a:solidFill>
          <a:schemeClr val="tx1"/>
        </a:solidFill>
        <a:latin typeface="+mn-lt"/>
        <a:ea typeface="+mn-ea"/>
        <a:cs typeface="+mn-cs"/>
      </a:defRPr>
    </a:lvl5pPr>
    <a:lvl6pPr marL="2285646" algn="l" defTabSz="914257" rtl="0" eaLnBrk="1" latinLnBrk="0" hangingPunct="1">
      <a:defRPr sz="1900" kern="1200">
        <a:solidFill>
          <a:schemeClr val="tx1"/>
        </a:solidFill>
        <a:latin typeface="+mn-lt"/>
        <a:ea typeface="+mn-ea"/>
        <a:cs typeface="+mn-cs"/>
      </a:defRPr>
    </a:lvl6pPr>
    <a:lvl7pPr marL="2742774" algn="l" defTabSz="914257" rtl="0" eaLnBrk="1" latinLnBrk="0" hangingPunct="1">
      <a:defRPr sz="1900" kern="1200">
        <a:solidFill>
          <a:schemeClr val="tx1"/>
        </a:solidFill>
        <a:latin typeface="+mn-lt"/>
        <a:ea typeface="+mn-ea"/>
        <a:cs typeface="+mn-cs"/>
      </a:defRPr>
    </a:lvl7pPr>
    <a:lvl8pPr marL="3199904" algn="l" defTabSz="914257" rtl="0" eaLnBrk="1" latinLnBrk="0" hangingPunct="1">
      <a:defRPr sz="1900" kern="1200">
        <a:solidFill>
          <a:schemeClr val="tx1"/>
        </a:solidFill>
        <a:latin typeface="+mn-lt"/>
        <a:ea typeface="+mn-ea"/>
        <a:cs typeface="+mn-cs"/>
      </a:defRPr>
    </a:lvl8pPr>
    <a:lvl9pPr marL="3657033" algn="l" defTabSz="91425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1B953EB-9B67-4BA2-B14E-C40260FA1E9C}">
          <p14:sldIdLst>
            <p14:sldId id="415"/>
          </p14:sldIdLst>
        </p14:section>
        <p14:section name="Problem Statement" id="{D50BF47D-B275-4826-BE0C-D49E0837C66E}">
          <p14:sldIdLst>
            <p14:sldId id="416"/>
            <p14:sldId id="417"/>
            <p14:sldId id="418"/>
          </p14:sldIdLst>
        </p14:section>
        <p14:section name="Business Value" id="{A39F14F4-2A6F-4D0F-BE9C-BEF133F3E870}">
          <p14:sldIdLst>
            <p14:sldId id="419"/>
            <p14:sldId id="420"/>
            <p14:sldId id="421"/>
          </p14:sldIdLst>
        </p14:section>
        <p14:section name="Solution on Oracle Cloud" id="{9081DC41-B2DE-4B8C-A9CD-07F2C9A4F30F}">
          <p14:sldIdLst>
            <p14:sldId id="422"/>
            <p14:sldId id="423"/>
            <p14:sldId id="424"/>
            <p14:sldId id="425"/>
            <p14:sldId id="426"/>
            <p14:sldId id="427"/>
          </p14:sldIdLst>
        </p14:section>
        <p14:section name="Next Steps" id="{3CAD27FD-7DD5-4D06-AD1D-52B645686964}">
          <p14:sldIdLst>
            <p14:sldId id="428"/>
            <p14:sldId id="429"/>
          </p14:sldIdLst>
        </p14:section>
        <p14:section name="APPENDIX" id="{31AEB36F-7B05-485A-9517-EFCD5D40F30F}">
          <p14:sldIdLst/>
        </p14:section>
      </p14:sectionLst>
    </p:ext>
    <p:ext uri="{EFAFB233-063F-42B5-8137-9DF3F51BA10A}">
      <p15:sldGuideLst xmlns:p15="http://schemas.microsoft.com/office/powerpoint/2012/main">
        <p15:guide id="1" orient="horz" pos="2160">
          <p15:clr>
            <a:srgbClr val="A4A3A4"/>
          </p15:clr>
        </p15:guide>
        <p15:guide id="2" orient="horz" pos="3720"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931"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8A133B"/>
    <a:srgbClr val="FFFFCC"/>
    <a:srgbClr val="789ED6"/>
    <a:srgbClr val="21C5FF"/>
    <a:srgbClr val="5E8BCE"/>
    <a:srgbClr val="FF0000"/>
    <a:srgbClr val="8DA6B1"/>
    <a:srgbClr val="C3CFD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343" autoAdjust="0"/>
  </p:normalViewPr>
  <p:slideViewPr>
    <p:cSldViewPr snapToGrid="0">
      <p:cViewPr varScale="1">
        <p:scale>
          <a:sx n="82" d="100"/>
          <a:sy n="82" d="100"/>
        </p:scale>
        <p:origin x="798" y="96"/>
      </p:cViewPr>
      <p:guideLst>
        <p:guide orient="horz" pos="2160"/>
        <p:guide orient="horz" pos="3720"/>
        <p:guide orient="horz" pos="960"/>
        <p:guide orient="horz" pos="1248"/>
        <p:guide pos="3839"/>
        <p:guide pos="7343"/>
        <p:guide pos="335"/>
      </p:guideLst>
    </p:cSldViewPr>
  </p:slideViewPr>
  <p:outlineViewPr>
    <p:cViewPr>
      <p:scale>
        <a:sx n="33" d="100"/>
        <a:sy n="33" d="100"/>
      </p:scale>
      <p:origin x="0" y="438"/>
    </p:cViewPr>
  </p:outlineViewPr>
  <p:notesTextViewPr>
    <p:cViewPr>
      <p:scale>
        <a:sx n="100" d="100"/>
        <a:sy n="100" d="100"/>
      </p:scale>
      <p:origin x="0" y="0"/>
    </p:cViewPr>
  </p:notesTextViewPr>
  <p:sorterViewPr>
    <p:cViewPr>
      <p:scale>
        <a:sx n="140" d="100"/>
        <a:sy n="140" d="100"/>
      </p:scale>
      <p:origin x="0" y="3468"/>
    </p:cViewPr>
  </p:sorterViewPr>
  <p:notesViewPr>
    <p:cSldViewPr snapToGrid="0">
      <p:cViewPr varScale="1">
        <p:scale>
          <a:sx n="54" d="100"/>
          <a:sy n="54" d="100"/>
        </p:scale>
        <p:origin x="-2856" y="-108"/>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7.xml"/></Relationships>
</file>

<file path=ppt/charts/_rels/chart2.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SMALL%20UC%20IaaS%20only%2029Sep2017.xlsx" TargetMode="External"/><Relationship Id="rId1" Type="http://schemas.openxmlformats.org/officeDocument/2006/relationships/themeOverride" Target="../theme/themeOverride9.xml"/></Relationships>
</file>

<file path=ppt/charts/_rels/chart3.xml.rels><?xml version="1.0" encoding="UTF-8" standalone="yes"?>
<Relationships xmlns="http://schemas.openxmlformats.org/package/2006/relationships"><Relationship Id="rId2" Type="http://schemas.openxmlformats.org/officeDocument/2006/relationships/oleObject" Target="file:///C:\Users\vikrbhat\Documents\Oracle\Q1%20FY18\Proposal%20Factory\Business%20Case\Cloud%20TCO%20and%20Business%20Case%20TK%20model%20v2%20SMALL%20IaaS%20only%2023Jun2017.xlsx" TargetMode="External"/><Relationship Id="rId1" Type="http://schemas.openxmlformats.org/officeDocument/2006/relationships/themeOverride" Target="../theme/themeOverride10.xml"/></Relationships>
</file>

<file path=ppt/charts/_rels/chart4.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SMALL%20UC%20IaaS%20only%2029Sep2017.xlsx" TargetMode="External"/><Relationship Id="rId1" Type="http://schemas.openxmlformats.org/officeDocument/2006/relationships/themeOverride" Target="../theme/themeOverride11.xml"/></Relationships>
</file>

<file path=ppt/charts/_rels/chart5.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2.xml"/></Relationships>
</file>

<file path=ppt/charts/_rels/chart6.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3.xml"/></Relationships>
</file>

<file path=ppt/charts/_rels/chart7.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4.xml"/></Relationships>
</file>

<file path=ppt/charts/_rels/chart8.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5.xml"/></Relationships>
</file>

<file path=ppt/charts/_rels/chart9.xml.rels><?xml version="1.0" encoding="UTF-8" standalone="yes"?>
<Relationships xmlns="http://schemas.openxmlformats.org/package/2006/relationships"><Relationship Id="rId2" Type="http://schemas.openxmlformats.org/officeDocument/2006/relationships/oleObject" Target="file:///C:\Users\vikrbhat\Documents\Oracle\Q2%20FY18\Proposal%20Factory\Business%20Case\Cloud%20TCO%20and%20Business%20Case%20TK%20model%20v4%20LARGE%20PaaS%2027Sep2017.xlsx" TargetMode="External"/><Relationship Id="rId1" Type="http://schemas.openxmlformats.org/officeDocument/2006/relationships/themeOverride" Target="../theme/themeOverride1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Sheet1!$B$1</c:f>
              <c:strCache>
                <c:ptCount val="1"/>
                <c:pt idx="0">
                  <c:v>EBS Purchasing History</c:v>
                </c:pt>
              </c:strCache>
            </c:strRef>
          </c:tx>
          <c:cat>
            <c:strRef>
              <c:f>Sheet1!$A$2:$A$17</c:f>
              <c:strCache>
                <c:ptCount val="16"/>
                <c:pt idx="0">
                  <c:v>Enterprise Asset Management</c:v>
                </c:pt>
                <c:pt idx="1">
                  <c:v>Self-Service Work Requests</c:v>
                </c:pt>
                <c:pt idx="2">
                  <c:v>Inventory Management</c:v>
                </c:pt>
                <c:pt idx="3">
                  <c:v>Warehouse Management</c:v>
                </c:pt>
                <c:pt idx="4">
                  <c:v>Advanced Pricing</c:v>
                </c:pt>
                <c:pt idx="5">
                  <c:v>Application Object Library</c:v>
                </c:pt>
                <c:pt idx="6">
                  <c:v>Receivables/Revenue Accounting</c:v>
                </c:pt>
                <c:pt idx="7">
                  <c:v>Payables</c:v>
                </c:pt>
                <c:pt idx="8">
                  <c:v>Assets</c:v>
                </c:pt>
                <c:pt idx="9">
                  <c:v>Alert</c:v>
                </c:pt>
                <c:pt idx="10">
                  <c:v>Payables</c:v>
                </c:pt>
                <c:pt idx="11">
                  <c:v>Assets</c:v>
                </c:pt>
                <c:pt idx="12">
                  <c:v>Alert</c:v>
                </c:pt>
                <c:pt idx="13">
                  <c:v>Payables</c:v>
                </c:pt>
                <c:pt idx="14">
                  <c:v>Assets</c:v>
                </c:pt>
                <c:pt idx="15">
                  <c:v>Alert</c:v>
                </c:pt>
              </c:strCache>
            </c:strRef>
          </c:cat>
          <c:val>
            <c:numRef>
              <c:f>Sheet1!$B$2:$B$17</c:f>
              <c:numCache>
                <c:formatCode>#,##0</c:formatCode>
                <c:ptCount val="16"/>
                <c:pt idx="0">
                  <c:v>0</c:v>
                </c:pt>
                <c:pt idx="1">
                  <c:v>31937</c:v>
                </c:pt>
                <c:pt idx="2">
                  <c:v>0</c:v>
                </c:pt>
                <c:pt idx="3">
                  <c:v>97742</c:v>
                </c:pt>
                <c:pt idx="4">
                  <c:v>15742</c:v>
                </c:pt>
                <c:pt idx="5">
                  <c:v>0</c:v>
                </c:pt>
                <c:pt idx="6">
                  <c:v>22847</c:v>
                </c:pt>
                <c:pt idx="7">
                  <c:v>23395</c:v>
                </c:pt>
                <c:pt idx="8">
                  <c:v>19652</c:v>
                </c:pt>
                <c:pt idx="9">
                  <c:v>35422</c:v>
                </c:pt>
                <c:pt idx="10">
                  <c:v>23395</c:v>
                </c:pt>
                <c:pt idx="11">
                  <c:v>19652</c:v>
                </c:pt>
                <c:pt idx="12">
                  <c:v>35422</c:v>
                </c:pt>
                <c:pt idx="13">
                  <c:v>23395</c:v>
                </c:pt>
                <c:pt idx="14">
                  <c:v>19652</c:v>
                </c:pt>
                <c:pt idx="15">
                  <c:v>35422</c:v>
                </c:pt>
              </c:numCache>
            </c:numRef>
          </c:val>
          <c:extLst>
            <c:ext xmlns:c16="http://schemas.microsoft.com/office/drawing/2014/chart" uri="{C3380CC4-5D6E-409C-BE32-E72D297353CC}">
              <c16:uniqueId val="{00000000-7465-4486-AB2E-00EB52C8C584}"/>
            </c:ext>
          </c:extLst>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BV'!$C$12</c:f>
          <c:strCache>
            <c:ptCount val="1"/>
            <c:pt idx="0">
              <c:v>$16.4 M</c:v>
            </c:pt>
          </c:strCache>
        </c:strRef>
      </c:tx>
      <c:layout>
        <c:manualLayout>
          <c:xMode val="edge"/>
          <c:yMode val="edge"/>
          <c:x val="0.32060595290172061"/>
          <c:y val="2.4143813919811755E-2"/>
        </c:manualLayout>
      </c:layout>
      <c:overlay val="1"/>
      <c:txPr>
        <a:bodyPr/>
        <a:lstStyle/>
        <a:p>
          <a:pPr>
            <a:defRPr sz="1600"/>
          </a:pPr>
          <a:endParaRPr lang="en-US"/>
        </a:p>
      </c:txPr>
    </c:title>
    <c:autoTitleDeleted val="0"/>
    <c:plotArea>
      <c:layout>
        <c:manualLayout>
          <c:layoutTarget val="inner"/>
          <c:xMode val="edge"/>
          <c:yMode val="edge"/>
          <c:x val="6.9510268562401265E-2"/>
          <c:y val="3.8274059492563434E-2"/>
          <c:w val="0.86097946287519744"/>
          <c:h val="0.89177230971128618"/>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BV'!$C$6</c:f>
              <c:numCache>
                <c:formatCode>#,##0,_);[Red]\("$"#,##0,\)</c:formatCode>
                <c:ptCount val="1"/>
                <c:pt idx="0">
                  <c:v>5130695.6640625</c:v>
                </c:pt>
              </c:numCache>
            </c:numRef>
          </c:val>
          <c:extLst>
            <c:ext xmlns:c16="http://schemas.microsoft.com/office/drawing/2014/chart" uri="{C3380CC4-5D6E-409C-BE32-E72D297353CC}">
              <c16:uniqueId val="{00000000-78D6-4CF5-8D8B-79E668A8868A}"/>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BV'!$C$5</c:f>
              <c:numCache>
                <c:formatCode>#,##0,_);[Red]\("$"#,##0,\)</c:formatCode>
                <c:ptCount val="1"/>
                <c:pt idx="0">
                  <c:v>5738142.2530126115</c:v>
                </c:pt>
              </c:numCache>
            </c:numRef>
          </c:val>
          <c:extLst>
            <c:ext xmlns:c16="http://schemas.microsoft.com/office/drawing/2014/chart" uri="{C3380CC4-5D6E-409C-BE32-E72D297353CC}">
              <c16:uniqueId val="{00000001-78D6-4CF5-8D8B-79E668A8868A}"/>
            </c:ext>
          </c:extLst>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8D6-4CF5-8D8B-79E668A8868A}"/>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5536020.3839999996</c:v>
                </c:pt>
              </c:numCache>
            </c:numRef>
          </c:val>
          <c:extLst>
            <c:ext xmlns:c16="http://schemas.microsoft.com/office/drawing/2014/chart" uri="{C3380CC4-5D6E-409C-BE32-E72D297353CC}">
              <c16:uniqueId val="{00000003-78D6-4CF5-8D8B-79E668A8868A}"/>
            </c:ext>
          </c:extLst>
        </c:ser>
        <c:dLbls>
          <c:showLegendKey val="0"/>
          <c:showVal val="1"/>
          <c:showCatName val="0"/>
          <c:showSerName val="0"/>
          <c:showPercent val="0"/>
          <c:showBubbleSize val="0"/>
        </c:dLbls>
        <c:gapWidth val="75"/>
        <c:overlap val="100"/>
        <c:axId val="142666752"/>
        <c:axId val="143016704"/>
      </c:barChart>
      <c:catAx>
        <c:axId val="142666752"/>
        <c:scaling>
          <c:orientation val="minMax"/>
        </c:scaling>
        <c:delete val="1"/>
        <c:axPos val="b"/>
        <c:numFmt formatCode="General" sourceLinked="0"/>
        <c:majorTickMark val="none"/>
        <c:minorTickMark val="none"/>
        <c:tickLblPos val="nextTo"/>
        <c:crossAx val="143016704"/>
        <c:crosses val="autoZero"/>
        <c:auto val="1"/>
        <c:lblAlgn val="ctr"/>
        <c:lblOffset val="100"/>
        <c:noMultiLvlLbl val="0"/>
      </c:catAx>
      <c:valAx>
        <c:axId val="143016704"/>
        <c:scaling>
          <c:orientation val="minMax"/>
          <c:max val="20000000"/>
          <c:min val="0"/>
        </c:scaling>
        <c:delete val="1"/>
        <c:axPos val="l"/>
        <c:numFmt formatCode="#,##0,_);[Red]\(&quot;$&quot;#,##0,\)" sourceLinked="1"/>
        <c:majorTickMark val="none"/>
        <c:minorTickMark val="none"/>
        <c:tickLblPos val="nextTo"/>
        <c:crossAx val="142666752"/>
        <c:crosses val="autoZero"/>
        <c:crossBetween val="between"/>
      </c:valAx>
      <c:spPr>
        <a:noFill/>
        <a:ln w="25400">
          <a:noFill/>
        </a:ln>
      </c:spPr>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BV'!$C$14</c:f>
          <c:strCache>
            <c:ptCount val="1"/>
            <c:pt idx="0">
              <c:v>$2,212 K</c:v>
            </c:pt>
          </c:strCache>
        </c:strRef>
      </c:tx>
      <c:layout>
        <c:manualLayout>
          <c:xMode val="edge"/>
          <c:yMode val="edge"/>
          <c:x val="0.29167076771653544"/>
          <c:y val="5.8722440944881875E-2"/>
        </c:manualLayout>
      </c:layout>
      <c:overlay val="1"/>
      <c:txPr>
        <a:bodyPr/>
        <a:lstStyle/>
        <a:p>
          <a:pPr>
            <a:defRPr sz="1600"/>
          </a:pPr>
          <a:endParaRPr lang="en-US"/>
        </a:p>
      </c:txPr>
    </c:title>
    <c:autoTitleDeleted val="0"/>
    <c:plotArea>
      <c:layout>
        <c:manualLayout>
          <c:layoutTarget val="inner"/>
          <c:xMode val="edge"/>
          <c:yMode val="edge"/>
          <c:x val="6.9510268562401265E-2"/>
          <c:y val="0.26327405949256344"/>
          <c:w val="0.86097946287519744"/>
          <c:h val="0.6667723097112860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BV'!$C$8</c:f>
              <c:numCache>
                <c:formatCode>#,##0,_);[Red]\("$"#,##0,\)</c:formatCode>
                <c:ptCount val="1"/>
                <c:pt idx="0">
                  <c:v>435286.28503124992</c:v>
                </c:pt>
              </c:numCache>
            </c:numRef>
          </c:val>
          <c:extLst>
            <c:ext xmlns:c16="http://schemas.microsoft.com/office/drawing/2014/chart" uri="{C3380CC4-5D6E-409C-BE32-E72D297353CC}">
              <c16:uniqueId val="{00000000-CA48-4CD9-8C24-FE6D1A7C43A8}"/>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BV'!$C$6</c:f>
              <c:numCache>
                <c:formatCode>#,##0,_);[Red]\("$"#,##0,\)</c:formatCode>
                <c:ptCount val="1"/>
                <c:pt idx="0">
                  <c:v>1713941.1108864001</c:v>
                </c:pt>
              </c:numCache>
            </c:numRef>
          </c:val>
          <c:extLst>
            <c:ext xmlns:c16="http://schemas.microsoft.com/office/drawing/2014/chart" uri="{C3380CC4-5D6E-409C-BE32-E72D297353CC}">
              <c16:uniqueId val="{00000001-CA48-4CD9-8C24-FE6D1A7C43A8}"/>
            </c:ext>
          </c:extLst>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A48-4CD9-8C24-FE6D1A7C43A8}"/>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62373.945599999992</c:v>
                </c:pt>
              </c:numCache>
            </c:numRef>
          </c:val>
          <c:extLst>
            <c:ext xmlns:c16="http://schemas.microsoft.com/office/drawing/2014/chart" uri="{C3380CC4-5D6E-409C-BE32-E72D297353CC}">
              <c16:uniqueId val="{00000003-CA48-4CD9-8C24-FE6D1A7C43A8}"/>
            </c:ext>
          </c:extLst>
        </c:ser>
        <c:dLbls>
          <c:showLegendKey val="0"/>
          <c:showVal val="1"/>
          <c:showCatName val="0"/>
          <c:showSerName val="0"/>
          <c:showPercent val="0"/>
          <c:showBubbleSize val="0"/>
        </c:dLbls>
        <c:gapWidth val="75"/>
        <c:overlap val="100"/>
        <c:axId val="85362944"/>
        <c:axId val="100630528"/>
      </c:barChart>
      <c:catAx>
        <c:axId val="85362944"/>
        <c:scaling>
          <c:orientation val="minMax"/>
        </c:scaling>
        <c:delete val="1"/>
        <c:axPos val="b"/>
        <c:numFmt formatCode="General" sourceLinked="0"/>
        <c:majorTickMark val="none"/>
        <c:minorTickMark val="none"/>
        <c:tickLblPos val="nextTo"/>
        <c:crossAx val="100630528"/>
        <c:crosses val="autoZero"/>
        <c:auto val="1"/>
        <c:lblAlgn val="ctr"/>
        <c:lblOffset val="100"/>
        <c:noMultiLvlLbl val="0"/>
      </c:catAx>
      <c:valAx>
        <c:axId val="100630528"/>
        <c:scaling>
          <c:orientation val="minMax"/>
        </c:scaling>
        <c:delete val="1"/>
        <c:axPos val="l"/>
        <c:numFmt formatCode="#,##0,_);[Red]\(&quot;$&quot;#,##0,\)" sourceLinked="1"/>
        <c:majorTickMark val="none"/>
        <c:minorTickMark val="none"/>
        <c:tickLblPos val="nextTo"/>
        <c:crossAx val="85362944"/>
        <c:crosses val="autoZero"/>
        <c:crossBetween val="between"/>
      </c:valAx>
      <c:spPr>
        <a:noFill/>
        <a:ln w="25400">
          <a:noFill/>
        </a:ln>
      </c:spPr>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600"/>
            </a:pPr>
            <a:r>
              <a:rPr lang="en-US" sz="1600"/>
              <a:t>$3,138 K</a:t>
            </a:r>
          </a:p>
        </c:rich>
      </c:tx>
      <c:layout>
        <c:manualLayout>
          <c:xMode val="edge"/>
          <c:yMode val="edge"/>
          <c:x val="0.3155935586176728"/>
          <c:y val="5.308508311461068E-2"/>
        </c:manualLayout>
      </c:layout>
      <c:overlay val="1"/>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On-Premises</c:v>
              </c:pt>
            </c:strLit>
          </c:cat>
          <c:val>
            <c:numRef>
              <c:f>'Proposal BV'!$B$8</c:f>
              <c:numCache>
                <c:formatCode>#,##0,_);[Red]\("$"#,##0,\)</c:formatCode>
                <c:ptCount val="1"/>
                <c:pt idx="0">
                  <c:v>387286.28503124992</c:v>
                </c:pt>
              </c:numCache>
            </c:numRef>
          </c:val>
          <c:extLst>
            <c:ext xmlns:c16="http://schemas.microsoft.com/office/drawing/2014/chart" uri="{C3380CC4-5D6E-409C-BE32-E72D297353CC}">
              <c16:uniqueId val="{00000000-1707-4FDB-B764-8765A34727E8}"/>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On-Premises</c:v>
              </c:pt>
            </c:strLit>
          </c:cat>
          <c:val>
            <c:numRef>
              <c:f>'Proposal BV'!$B$6</c:f>
              <c:numCache>
                <c:formatCode>#,##0,_);[Red]\("$"#,##0,\)</c:formatCode>
                <c:ptCount val="1"/>
                <c:pt idx="0">
                  <c:v>2088842.8787820002</c:v>
                </c:pt>
              </c:numCache>
            </c:numRef>
          </c:val>
          <c:extLst>
            <c:ext xmlns:c16="http://schemas.microsoft.com/office/drawing/2014/chart" uri="{C3380CC4-5D6E-409C-BE32-E72D297353CC}">
              <c16:uniqueId val="{00000001-1707-4FDB-B764-8765A34727E8}"/>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On-Premises</c:v>
              </c:pt>
            </c:strLit>
          </c:cat>
          <c:val>
            <c:numRef>
              <c:f>'Proposal BV'!$B$3</c:f>
              <c:numCache>
                <c:formatCode>#,##0,_);[Red]\("$"#,##0,\)</c:formatCode>
                <c:ptCount val="1"/>
                <c:pt idx="0">
                  <c:v>572069.1176</c:v>
                </c:pt>
              </c:numCache>
            </c:numRef>
          </c:val>
          <c:extLst>
            <c:ext xmlns:c16="http://schemas.microsoft.com/office/drawing/2014/chart" uri="{C3380CC4-5D6E-409C-BE32-E72D297353CC}">
              <c16:uniqueId val="{00000002-1707-4FDB-B764-8765A34727E8}"/>
            </c:ext>
          </c:extLst>
        </c:ser>
        <c:dLbls>
          <c:showLegendKey val="0"/>
          <c:showVal val="1"/>
          <c:showCatName val="0"/>
          <c:showSerName val="0"/>
          <c:showPercent val="0"/>
          <c:showBubbleSize val="0"/>
        </c:dLbls>
        <c:gapWidth val="75"/>
        <c:overlap val="100"/>
        <c:axId val="100744576"/>
        <c:axId val="100750464"/>
      </c:barChart>
      <c:catAx>
        <c:axId val="100744576"/>
        <c:scaling>
          <c:orientation val="minMax"/>
        </c:scaling>
        <c:delete val="1"/>
        <c:axPos val="b"/>
        <c:numFmt formatCode="General" sourceLinked="0"/>
        <c:majorTickMark val="none"/>
        <c:minorTickMark val="none"/>
        <c:tickLblPos val="none"/>
        <c:crossAx val="100750464"/>
        <c:crosses val="autoZero"/>
        <c:auto val="1"/>
        <c:lblAlgn val="ctr"/>
        <c:lblOffset val="100"/>
        <c:noMultiLvlLbl val="0"/>
      </c:catAx>
      <c:valAx>
        <c:axId val="100750464"/>
        <c:scaling>
          <c:orientation val="minMax"/>
        </c:scaling>
        <c:delete val="1"/>
        <c:axPos val="l"/>
        <c:numFmt formatCode="#,##0,_);[Red]\(&quot;$&quot;#,##0,\)" sourceLinked="1"/>
        <c:majorTickMark val="none"/>
        <c:minorTickMark val="none"/>
        <c:tickLblPos val="none"/>
        <c:crossAx val="100744576"/>
        <c:crosses val="autoZero"/>
        <c:crossBetween val="between"/>
      </c:valAx>
      <c:spPr>
        <a:noFill/>
        <a:ln w="25400">
          <a:noFill/>
        </a:ln>
      </c:spPr>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BV'!$D$14</c:f>
          <c:strCache>
            <c:ptCount val="1"/>
            <c:pt idx="0">
              <c:v>$1,760 K</c:v>
            </c:pt>
          </c:strCache>
        </c:strRef>
      </c:tx>
      <c:layout>
        <c:manualLayout>
          <c:xMode val="edge"/>
          <c:yMode val="edge"/>
          <c:x val="0.3114238845144357"/>
          <c:y val="5.6475284339457546E-2"/>
        </c:manualLayout>
      </c:layout>
      <c:overlay val="1"/>
      <c:txPr>
        <a:bodyPr/>
        <a:lstStyle/>
        <a:p>
          <a:pPr>
            <a:defRPr sz="1600"/>
          </a:pPr>
          <a:endParaRPr lang="en-US"/>
        </a:p>
      </c:txPr>
    </c:title>
    <c:autoTitleDeleted val="0"/>
    <c:plotArea>
      <c:layout>
        <c:manualLayout>
          <c:layoutTarget val="inner"/>
          <c:xMode val="edge"/>
          <c:yMode val="edge"/>
          <c:x val="6.9510268562401265E-2"/>
          <c:y val="0.4452714348206474"/>
          <c:w val="0.90626637423746692"/>
          <c:h val="0.48477471566054242"/>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89-4FBA-B6A0-8092A797A591}"/>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1759691.1275235256</c:v>
                </c:pt>
              </c:numCache>
            </c:numRef>
          </c:val>
          <c:extLst>
            <c:ext xmlns:c16="http://schemas.microsoft.com/office/drawing/2014/chart" uri="{C3380CC4-5D6E-409C-BE32-E72D297353CC}">
              <c16:uniqueId val="{00000001-2889-4FBA-B6A0-8092A797A591}"/>
            </c:ext>
          </c:extLst>
        </c:ser>
        <c:dLbls>
          <c:showLegendKey val="0"/>
          <c:showVal val="1"/>
          <c:showCatName val="0"/>
          <c:showSerName val="0"/>
          <c:showPercent val="0"/>
          <c:showBubbleSize val="0"/>
        </c:dLbls>
        <c:gapWidth val="75"/>
        <c:overlap val="100"/>
        <c:axId val="122694272"/>
        <c:axId val="122697216"/>
      </c:barChart>
      <c:catAx>
        <c:axId val="122694272"/>
        <c:scaling>
          <c:orientation val="minMax"/>
        </c:scaling>
        <c:delete val="1"/>
        <c:axPos val="b"/>
        <c:numFmt formatCode="General" sourceLinked="0"/>
        <c:majorTickMark val="none"/>
        <c:minorTickMark val="none"/>
        <c:tickLblPos val="nextTo"/>
        <c:crossAx val="122697216"/>
        <c:crosses val="autoZero"/>
        <c:auto val="1"/>
        <c:lblAlgn val="ctr"/>
        <c:lblOffset val="100"/>
        <c:noMultiLvlLbl val="0"/>
      </c:catAx>
      <c:valAx>
        <c:axId val="122697216"/>
        <c:scaling>
          <c:orientation val="minMax"/>
        </c:scaling>
        <c:delete val="1"/>
        <c:axPos val="l"/>
        <c:numFmt formatCode="#,##0,_);[Red]\(&quot;$&quot;#,##0,\)" sourceLinked="1"/>
        <c:majorTickMark val="none"/>
        <c:minorTickMark val="none"/>
        <c:tickLblPos val="nextTo"/>
        <c:crossAx val="122694272"/>
        <c:crosses val="autoZero"/>
        <c:crossBetween val="between"/>
      </c:valAx>
      <c:spPr>
        <a:noFill/>
        <a:ln w="25400">
          <a:noFill/>
        </a:ln>
      </c:spPr>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BV'!$B$12</c:f>
          <c:strCache>
            <c:ptCount val="1"/>
            <c:pt idx="0">
              <c:v>$18.6 M</c:v>
            </c:pt>
          </c:strCache>
        </c:strRef>
      </c:tx>
      <c:layout>
        <c:manualLayout>
          <c:xMode val="edge"/>
          <c:yMode val="edge"/>
          <c:x val="0.32337962962962963"/>
          <c:y val="1.9252873563218389E-2"/>
        </c:manualLayout>
      </c:layout>
      <c:overlay val="1"/>
      <c:txPr>
        <a:bodyPr/>
        <a:lstStyle/>
        <a:p>
          <a:pPr>
            <a:defRPr sz="1600"/>
          </a:pPr>
          <a:endParaRPr lang="en-US"/>
        </a:p>
      </c:txPr>
    </c:title>
    <c:autoTitleDeleted val="0"/>
    <c:plotArea>
      <c:layout>
        <c:manualLayout>
          <c:layoutTarget val="inner"/>
          <c:xMode val="edge"/>
          <c:yMode val="edge"/>
          <c:x val="6.9510268562401265E-2"/>
          <c:y val="3.0543304522851054E-2"/>
          <c:w val="0.86097946287519744"/>
          <c:h val="0.8944009004802016"/>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BV'!$B$6</c:f>
              <c:numCache>
                <c:formatCode>#,##0,_);[Red]\("$"#,##0,\)</c:formatCode>
                <c:ptCount val="1"/>
                <c:pt idx="0">
                  <c:v>5720357.1969843749</c:v>
                </c:pt>
              </c:numCache>
            </c:numRef>
          </c:val>
          <c:extLst>
            <c:ext xmlns:c16="http://schemas.microsoft.com/office/drawing/2014/chart" uri="{C3380CC4-5D6E-409C-BE32-E72D297353CC}">
              <c16:uniqueId val="{00000000-2530-4030-98B1-7C20E8B2EE30}"/>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BV'!$B$5</c:f>
              <c:numCache>
                <c:formatCode>#,##0,_);[Red]\("$"#,##0,\)</c:formatCode>
                <c:ptCount val="1"/>
                <c:pt idx="0">
                  <c:v>9014918.8058600016</c:v>
                </c:pt>
              </c:numCache>
            </c:numRef>
          </c:val>
          <c:extLst>
            <c:ext xmlns:c16="http://schemas.microsoft.com/office/drawing/2014/chart" uri="{C3380CC4-5D6E-409C-BE32-E72D297353CC}">
              <c16:uniqueId val="{00000001-2530-4030-98B1-7C20E8B2EE30}"/>
            </c:ext>
          </c:extLst>
        </c:ser>
        <c:ser>
          <c:idx val="0"/>
          <c:order val="2"/>
          <c:tx>
            <c:strRef>
              <c:f>'Proposal BV'!$A$3</c:f>
              <c:strCache>
                <c:ptCount val="1"/>
                <c:pt idx="0">
                  <c:v>HW + Datacenter + Infra SW</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BV'!$B$3</c:f>
              <c:numCache>
                <c:formatCode>#,##0,_);[Red]\("$"#,##0,\)</c:formatCode>
                <c:ptCount val="1"/>
                <c:pt idx="0">
                  <c:v>3840300.4035999998</c:v>
                </c:pt>
              </c:numCache>
            </c:numRef>
          </c:val>
          <c:extLst>
            <c:ext xmlns:c16="http://schemas.microsoft.com/office/drawing/2014/chart" uri="{C3380CC4-5D6E-409C-BE32-E72D297353CC}">
              <c16:uniqueId val="{00000002-2530-4030-98B1-7C20E8B2EE30}"/>
            </c:ext>
          </c:extLst>
        </c:ser>
        <c:dLbls>
          <c:showLegendKey val="0"/>
          <c:showVal val="1"/>
          <c:showCatName val="0"/>
          <c:showSerName val="0"/>
          <c:showPercent val="0"/>
          <c:showBubbleSize val="0"/>
        </c:dLbls>
        <c:gapWidth val="75"/>
        <c:overlap val="100"/>
        <c:axId val="139028352"/>
        <c:axId val="139029888"/>
      </c:barChart>
      <c:catAx>
        <c:axId val="139028352"/>
        <c:scaling>
          <c:orientation val="minMax"/>
        </c:scaling>
        <c:delete val="1"/>
        <c:axPos val="b"/>
        <c:numFmt formatCode="&quot;$&quot;#0.0,,_)\M;[Red]\(&quot;$&quot;#0.0,,_)\M" sourceLinked="1"/>
        <c:majorTickMark val="none"/>
        <c:minorTickMark val="none"/>
        <c:tickLblPos val="nextTo"/>
        <c:crossAx val="139029888"/>
        <c:crosses val="autoZero"/>
        <c:auto val="1"/>
        <c:lblAlgn val="ctr"/>
        <c:lblOffset val="100"/>
        <c:noMultiLvlLbl val="0"/>
      </c:catAx>
      <c:valAx>
        <c:axId val="139029888"/>
        <c:scaling>
          <c:orientation val="minMax"/>
          <c:max val="20000000"/>
          <c:min val="0"/>
        </c:scaling>
        <c:delete val="1"/>
        <c:axPos val="l"/>
        <c:numFmt formatCode="#,##0,_);[Red]\(&quot;$&quot;#,##0,\)" sourceLinked="1"/>
        <c:majorTickMark val="none"/>
        <c:minorTickMark val="none"/>
        <c:tickLblPos val="nextTo"/>
        <c:crossAx val="139028352"/>
        <c:crosses val="autoZero"/>
        <c:crossBetween val="between"/>
      </c:valAx>
      <c:spPr>
        <a:noFill/>
        <a:ln w="25400">
          <a:noFill/>
        </a:ln>
      </c:spPr>
    </c:plotArea>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BV'!$D$12</c:f>
          <c:strCache>
            <c:ptCount val="1"/>
            <c:pt idx="0">
              <c:v>$13.5 M</c:v>
            </c:pt>
          </c:strCache>
        </c:strRef>
      </c:tx>
      <c:layout>
        <c:manualLayout>
          <c:xMode val="edge"/>
          <c:yMode val="edge"/>
          <c:x val="0.34102052347623213"/>
          <c:y val="2.3620915919992748E-2"/>
        </c:manualLayout>
      </c:layout>
      <c:overlay val="1"/>
      <c:txPr>
        <a:bodyPr/>
        <a:lstStyle/>
        <a:p>
          <a:pPr>
            <a:defRPr sz="1600"/>
          </a:pPr>
          <a:endParaRPr lang="en-US"/>
        </a:p>
      </c:txPr>
    </c:title>
    <c:autoTitleDeleted val="0"/>
    <c:plotArea>
      <c:layout>
        <c:manualLayout>
          <c:layoutTarget val="inner"/>
          <c:xMode val="edge"/>
          <c:yMode val="edge"/>
          <c:x val="0.10423228346456694"/>
          <c:y val="3.6938101487314086E-2"/>
          <c:w val="0.81367381160688257"/>
          <c:h val="0.8931080489938756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numFmt formatCode="#,##0,_);[Red]\(&quot;$&quot;#,##0,\)" sourceLinked="0"/>
            <c:spPr>
              <a:noFill/>
              <a:ln>
                <a:noFill/>
              </a:ln>
              <a:effectLst/>
            </c:spPr>
            <c:txPr>
              <a:bodyPr/>
              <a:lstStyle/>
              <a:p>
                <a:pPr algn="ctr">
                  <a:defRPr lang="en-US" sz="1000" b="1" i="0" u="none" strike="noStrike" kern="1200" baseline="0">
                    <a:solidFill>
                      <a:sysClr val="window" lastClr="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BV'!$D$13</c:f>
              <c:numCache>
                <c:formatCode>#,##0,_);[Red]\("$"#,##0,\)</c:formatCode>
                <c:ptCount val="1"/>
                <c:pt idx="0">
                  <c:v>13506023.327838341</c:v>
                </c:pt>
              </c:numCache>
            </c:numRef>
          </c:val>
          <c:extLst>
            <c:ext xmlns:c16="http://schemas.microsoft.com/office/drawing/2014/chart" uri="{C3380CC4-5D6E-409C-BE32-E72D297353CC}">
              <c16:uniqueId val="{00000000-7607-48B9-834E-704DA3EEF011}"/>
            </c:ext>
          </c:extLst>
        </c:ser>
        <c:dLbls>
          <c:showLegendKey val="0"/>
          <c:showVal val="1"/>
          <c:showCatName val="0"/>
          <c:showSerName val="0"/>
          <c:showPercent val="0"/>
          <c:showBubbleSize val="0"/>
        </c:dLbls>
        <c:gapWidth val="75"/>
        <c:overlap val="100"/>
        <c:axId val="140276096"/>
        <c:axId val="140277632"/>
      </c:barChart>
      <c:catAx>
        <c:axId val="140276096"/>
        <c:scaling>
          <c:orientation val="minMax"/>
        </c:scaling>
        <c:delete val="1"/>
        <c:axPos val="b"/>
        <c:numFmt formatCode="General" sourceLinked="0"/>
        <c:majorTickMark val="none"/>
        <c:minorTickMark val="none"/>
        <c:tickLblPos val="nextTo"/>
        <c:crossAx val="140277632"/>
        <c:crosses val="autoZero"/>
        <c:auto val="1"/>
        <c:lblAlgn val="ctr"/>
        <c:lblOffset val="100"/>
        <c:noMultiLvlLbl val="0"/>
      </c:catAx>
      <c:valAx>
        <c:axId val="140277632"/>
        <c:scaling>
          <c:orientation val="minMax"/>
          <c:max val="20000000"/>
          <c:min val="0"/>
        </c:scaling>
        <c:delete val="1"/>
        <c:axPos val="l"/>
        <c:numFmt formatCode="#,##0,_);[Red]\(&quot;$&quot;#,##0,\)" sourceLinked="1"/>
        <c:majorTickMark val="none"/>
        <c:minorTickMark val="none"/>
        <c:tickLblPos val="nextTo"/>
        <c:crossAx val="140276096"/>
        <c:crosses val="autoZero"/>
        <c:crossBetween val="between"/>
      </c:valAx>
      <c:spPr>
        <a:noFill/>
        <a:ln w="25400">
          <a:noFill/>
        </a:ln>
      </c:spPr>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BV'!$C$12</c:f>
          <c:strCache>
            <c:ptCount val="1"/>
            <c:pt idx="0">
              <c:v>$16.4 M</c:v>
            </c:pt>
          </c:strCache>
        </c:strRef>
      </c:tx>
      <c:layout>
        <c:manualLayout>
          <c:xMode val="edge"/>
          <c:yMode val="edge"/>
          <c:x val="0.32060595290172061"/>
          <c:y val="2.4143813919811755E-2"/>
        </c:manualLayout>
      </c:layout>
      <c:overlay val="1"/>
      <c:txPr>
        <a:bodyPr/>
        <a:lstStyle/>
        <a:p>
          <a:pPr>
            <a:defRPr sz="1600"/>
          </a:pPr>
          <a:endParaRPr lang="en-US"/>
        </a:p>
      </c:txPr>
    </c:title>
    <c:autoTitleDeleted val="0"/>
    <c:plotArea>
      <c:layout>
        <c:manualLayout>
          <c:layoutTarget val="inner"/>
          <c:xMode val="edge"/>
          <c:yMode val="edge"/>
          <c:x val="6.9510268562401265E-2"/>
          <c:y val="3.8274059492563434E-2"/>
          <c:w val="0.86097946287519744"/>
          <c:h val="0.89177230971128618"/>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BV'!$C$6</c:f>
              <c:numCache>
                <c:formatCode>#,##0,_);[Red]\("$"#,##0,\)</c:formatCode>
                <c:ptCount val="1"/>
                <c:pt idx="0">
                  <c:v>5130695.6640625</c:v>
                </c:pt>
              </c:numCache>
            </c:numRef>
          </c:val>
          <c:extLst>
            <c:ext xmlns:c16="http://schemas.microsoft.com/office/drawing/2014/chart" uri="{C3380CC4-5D6E-409C-BE32-E72D297353CC}">
              <c16:uniqueId val="{00000000-56E3-4AF1-BB32-37B362E93942}"/>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BV'!$C$5</c:f>
              <c:numCache>
                <c:formatCode>#,##0,_);[Red]\("$"#,##0,\)</c:formatCode>
                <c:ptCount val="1"/>
                <c:pt idx="0">
                  <c:v>5738142.2530126115</c:v>
                </c:pt>
              </c:numCache>
            </c:numRef>
          </c:val>
          <c:extLst>
            <c:ext xmlns:c16="http://schemas.microsoft.com/office/drawing/2014/chart" uri="{C3380CC4-5D6E-409C-BE32-E72D297353CC}">
              <c16:uniqueId val="{00000001-56E3-4AF1-BB32-37B362E93942}"/>
            </c:ext>
          </c:extLst>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6E3-4AF1-BB32-37B362E93942}"/>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5536020.3839999996</c:v>
                </c:pt>
              </c:numCache>
            </c:numRef>
          </c:val>
          <c:extLst>
            <c:ext xmlns:c16="http://schemas.microsoft.com/office/drawing/2014/chart" uri="{C3380CC4-5D6E-409C-BE32-E72D297353CC}">
              <c16:uniqueId val="{00000003-56E3-4AF1-BB32-37B362E93942}"/>
            </c:ext>
          </c:extLst>
        </c:ser>
        <c:dLbls>
          <c:showLegendKey val="0"/>
          <c:showVal val="1"/>
          <c:showCatName val="0"/>
          <c:showSerName val="0"/>
          <c:showPercent val="0"/>
          <c:showBubbleSize val="0"/>
        </c:dLbls>
        <c:gapWidth val="75"/>
        <c:overlap val="100"/>
        <c:axId val="142666752"/>
        <c:axId val="143016704"/>
      </c:barChart>
      <c:catAx>
        <c:axId val="142666752"/>
        <c:scaling>
          <c:orientation val="minMax"/>
        </c:scaling>
        <c:delete val="1"/>
        <c:axPos val="b"/>
        <c:numFmt formatCode="General" sourceLinked="0"/>
        <c:majorTickMark val="none"/>
        <c:minorTickMark val="none"/>
        <c:tickLblPos val="nextTo"/>
        <c:crossAx val="143016704"/>
        <c:crosses val="autoZero"/>
        <c:auto val="1"/>
        <c:lblAlgn val="ctr"/>
        <c:lblOffset val="100"/>
        <c:noMultiLvlLbl val="0"/>
      </c:catAx>
      <c:valAx>
        <c:axId val="143016704"/>
        <c:scaling>
          <c:orientation val="minMax"/>
          <c:max val="20000000"/>
          <c:min val="0"/>
        </c:scaling>
        <c:delete val="1"/>
        <c:axPos val="l"/>
        <c:numFmt formatCode="#,##0,_);[Red]\(&quot;$&quot;#,##0,\)" sourceLinked="1"/>
        <c:majorTickMark val="none"/>
        <c:minorTickMark val="none"/>
        <c:tickLblPos val="nextTo"/>
        <c:crossAx val="142666752"/>
        <c:crosses val="autoZero"/>
        <c:crossBetween val="between"/>
      </c:valAx>
      <c:spPr>
        <a:noFill/>
        <a:ln w="25400">
          <a:noFill/>
        </a:ln>
      </c:spPr>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BV'!$B$12</c:f>
          <c:strCache>
            <c:ptCount val="1"/>
            <c:pt idx="0">
              <c:v>$18.6 M</c:v>
            </c:pt>
          </c:strCache>
        </c:strRef>
      </c:tx>
      <c:layout>
        <c:manualLayout>
          <c:xMode val="edge"/>
          <c:yMode val="edge"/>
          <c:x val="0.32337962962962963"/>
          <c:y val="1.9252873563218389E-2"/>
        </c:manualLayout>
      </c:layout>
      <c:overlay val="1"/>
      <c:txPr>
        <a:bodyPr/>
        <a:lstStyle/>
        <a:p>
          <a:pPr>
            <a:defRPr sz="1600"/>
          </a:pPr>
          <a:endParaRPr lang="en-US"/>
        </a:p>
      </c:txPr>
    </c:title>
    <c:autoTitleDeleted val="0"/>
    <c:plotArea>
      <c:layout>
        <c:manualLayout>
          <c:layoutTarget val="inner"/>
          <c:xMode val="edge"/>
          <c:yMode val="edge"/>
          <c:x val="6.9510268562401265E-2"/>
          <c:y val="3.0543304522851054E-2"/>
          <c:w val="0.86097946287519744"/>
          <c:h val="0.8944009004802016"/>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BV'!$B$6</c:f>
              <c:numCache>
                <c:formatCode>#,##0,_);[Red]\("$"#,##0,\)</c:formatCode>
                <c:ptCount val="1"/>
                <c:pt idx="0">
                  <c:v>5720357.1969843749</c:v>
                </c:pt>
              </c:numCache>
            </c:numRef>
          </c:val>
          <c:extLst>
            <c:ext xmlns:c16="http://schemas.microsoft.com/office/drawing/2014/chart" uri="{C3380CC4-5D6E-409C-BE32-E72D297353CC}">
              <c16:uniqueId val="{00000000-D555-443A-885B-608EFDDEA7ED}"/>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BV'!$B$5</c:f>
              <c:numCache>
                <c:formatCode>#,##0,_);[Red]\("$"#,##0,\)</c:formatCode>
                <c:ptCount val="1"/>
                <c:pt idx="0">
                  <c:v>9014918.8058600016</c:v>
                </c:pt>
              </c:numCache>
            </c:numRef>
          </c:val>
          <c:extLst>
            <c:ext xmlns:c16="http://schemas.microsoft.com/office/drawing/2014/chart" uri="{C3380CC4-5D6E-409C-BE32-E72D297353CC}">
              <c16:uniqueId val="{00000001-D555-443A-885B-608EFDDEA7ED}"/>
            </c:ext>
          </c:extLst>
        </c:ser>
        <c:ser>
          <c:idx val="0"/>
          <c:order val="2"/>
          <c:tx>
            <c:strRef>
              <c:f>'Proposal BV'!$A$3</c:f>
              <c:strCache>
                <c:ptCount val="1"/>
                <c:pt idx="0">
                  <c:v>HW + Datacenter + Infra SW</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'Proposal BV'!$B$12</c:f>
              <c:numCache>
                <c:formatCode>"$"#0.0,,_)\M;[Red]\("$"#0.0,,_)\M</c:formatCode>
                <c:ptCount val="1"/>
                <c:pt idx="0">
                  <c:v>18575576.406444378</c:v>
                </c:pt>
              </c:numCache>
            </c:numRef>
          </c:cat>
          <c:val>
            <c:numRef>
              <c:f>'Proposal BV'!$B$3</c:f>
              <c:numCache>
                <c:formatCode>#,##0,_);[Red]\("$"#,##0,\)</c:formatCode>
                <c:ptCount val="1"/>
                <c:pt idx="0">
                  <c:v>3840300.4035999998</c:v>
                </c:pt>
              </c:numCache>
            </c:numRef>
          </c:val>
          <c:extLst>
            <c:ext xmlns:c16="http://schemas.microsoft.com/office/drawing/2014/chart" uri="{C3380CC4-5D6E-409C-BE32-E72D297353CC}">
              <c16:uniqueId val="{00000002-D555-443A-885B-608EFDDEA7ED}"/>
            </c:ext>
          </c:extLst>
        </c:ser>
        <c:dLbls>
          <c:showLegendKey val="0"/>
          <c:showVal val="1"/>
          <c:showCatName val="0"/>
          <c:showSerName val="0"/>
          <c:showPercent val="0"/>
          <c:showBubbleSize val="0"/>
        </c:dLbls>
        <c:gapWidth val="75"/>
        <c:overlap val="100"/>
        <c:axId val="139028352"/>
        <c:axId val="139029888"/>
      </c:barChart>
      <c:catAx>
        <c:axId val="139028352"/>
        <c:scaling>
          <c:orientation val="minMax"/>
        </c:scaling>
        <c:delete val="1"/>
        <c:axPos val="b"/>
        <c:numFmt formatCode="&quot;$&quot;#0.0,,_)\M;[Red]\(&quot;$&quot;#0.0,,_)\M" sourceLinked="1"/>
        <c:majorTickMark val="none"/>
        <c:minorTickMark val="none"/>
        <c:tickLblPos val="nextTo"/>
        <c:crossAx val="139029888"/>
        <c:crosses val="autoZero"/>
        <c:auto val="1"/>
        <c:lblAlgn val="ctr"/>
        <c:lblOffset val="100"/>
        <c:noMultiLvlLbl val="0"/>
      </c:catAx>
      <c:valAx>
        <c:axId val="139029888"/>
        <c:scaling>
          <c:orientation val="minMax"/>
          <c:max val="20000000"/>
          <c:min val="0"/>
        </c:scaling>
        <c:delete val="1"/>
        <c:axPos val="l"/>
        <c:numFmt formatCode="#,##0,_);[Red]\(&quot;$&quot;#,##0,\)" sourceLinked="1"/>
        <c:majorTickMark val="none"/>
        <c:minorTickMark val="none"/>
        <c:tickLblPos val="nextTo"/>
        <c:crossAx val="139028352"/>
        <c:crosses val="autoZero"/>
        <c:crossBetween val="between"/>
      </c:valAx>
      <c:spPr>
        <a:noFill/>
        <a:ln w="25400">
          <a:noFill/>
        </a:ln>
      </c:spPr>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'Proposal BV'!$D$12</c:f>
          <c:strCache>
            <c:ptCount val="1"/>
            <c:pt idx="0">
              <c:v>$13.5 M</c:v>
            </c:pt>
          </c:strCache>
        </c:strRef>
      </c:tx>
      <c:layout>
        <c:manualLayout>
          <c:xMode val="edge"/>
          <c:yMode val="edge"/>
          <c:x val="0.34102052347623213"/>
          <c:y val="2.3620915919992748E-2"/>
        </c:manualLayout>
      </c:layout>
      <c:overlay val="1"/>
      <c:txPr>
        <a:bodyPr/>
        <a:lstStyle/>
        <a:p>
          <a:pPr>
            <a:defRPr sz="1600"/>
          </a:pPr>
          <a:endParaRPr lang="en-US"/>
        </a:p>
      </c:txPr>
    </c:title>
    <c:autoTitleDeleted val="0"/>
    <c:plotArea>
      <c:layout>
        <c:manualLayout>
          <c:layoutTarget val="inner"/>
          <c:xMode val="edge"/>
          <c:yMode val="edge"/>
          <c:x val="0.10423228346456694"/>
          <c:y val="3.6938101487314086E-2"/>
          <c:w val="0.81367381160688257"/>
          <c:h val="0.8931080489938756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numFmt formatCode="#,##0,_);[Red]\(&quot;$&quot;#,##0,\)" sourceLinked="0"/>
            <c:spPr>
              <a:noFill/>
              <a:ln>
                <a:noFill/>
              </a:ln>
              <a:effectLst/>
            </c:spPr>
            <c:txPr>
              <a:bodyPr/>
              <a:lstStyle/>
              <a:p>
                <a:pPr algn="ctr">
                  <a:defRPr lang="en-US" sz="1000" b="1" i="0" u="none" strike="noStrike" kern="1200" baseline="0">
                    <a:solidFill>
                      <a:sysClr val="window" lastClr="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BV'!$D$13</c:f>
              <c:numCache>
                <c:formatCode>#,##0,_);[Red]\("$"#,##0,\)</c:formatCode>
                <c:ptCount val="1"/>
                <c:pt idx="0">
                  <c:v>13506023.327838341</c:v>
                </c:pt>
              </c:numCache>
            </c:numRef>
          </c:val>
          <c:extLst>
            <c:ext xmlns:c16="http://schemas.microsoft.com/office/drawing/2014/chart" uri="{C3380CC4-5D6E-409C-BE32-E72D297353CC}">
              <c16:uniqueId val="{00000000-2942-49A6-8783-C953322DB809}"/>
            </c:ext>
          </c:extLst>
        </c:ser>
        <c:dLbls>
          <c:showLegendKey val="0"/>
          <c:showVal val="1"/>
          <c:showCatName val="0"/>
          <c:showSerName val="0"/>
          <c:showPercent val="0"/>
          <c:showBubbleSize val="0"/>
        </c:dLbls>
        <c:gapWidth val="75"/>
        <c:overlap val="100"/>
        <c:axId val="140276096"/>
        <c:axId val="140277632"/>
      </c:barChart>
      <c:catAx>
        <c:axId val="140276096"/>
        <c:scaling>
          <c:orientation val="minMax"/>
        </c:scaling>
        <c:delete val="1"/>
        <c:axPos val="b"/>
        <c:numFmt formatCode="General" sourceLinked="0"/>
        <c:majorTickMark val="none"/>
        <c:minorTickMark val="none"/>
        <c:tickLblPos val="nextTo"/>
        <c:crossAx val="140277632"/>
        <c:crosses val="autoZero"/>
        <c:auto val="1"/>
        <c:lblAlgn val="ctr"/>
        <c:lblOffset val="100"/>
        <c:noMultiLvlLbl val="0"/>
      </c:catAx>
      <c:valAx>
        <c:axId val="140277632"/>
        <c:scaling>
          <c:orientation val="minMax"/>
          <c:max val="20000000"/>
          <c:min val="0"/>
        </c:scaling>
        <c:delete val="1"/>
        <c:axPos val="l"/>
        <c:numFmt formatCode="#,##0,_);[Red]\(&quot;$&quot;#,##0,\)" sourceLinked="1"/>
        <c:majorTickMark val="none"/>
        <c:minorTickMark val="none"/>
        <c:tickLblPos val="nextTo"/>
        <c:crossAx val="140276096"/>
        <c:crosses val="autoZero"/>
        <c:crossBetween val="between"/>
      </c:valAx>
      <c:spPr>
        <a:noFill/>
        <a:ln w="25400">
          <a:noFill/>
        </a:ln>
      </c:spPr>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dirty="0"/>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1E821AA6-70BE-4FDE-A8DC-DB381A688FD8}" type="datetimeFigureOut">
              <a:rPr lang="en-US"/>
              <a:pPr/>
              <a:t>11/7/2017</a:t>
            </a:fld>
            <a:endParaRPr dirty="0"/>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dirty="0"/>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4813" y="387350"/>
            <a:ext cx="4654550" cy="2619375"/>
          </a:xfrm>
          <a:prstGeom prst="rect">
            <a:avLst/>
          </a:prstGeom>
          <a:noFill/>
          <a:ln w="12700">
            <a:solidFill>
              <a:prstClr val="black"/>
            </a:solidFill>
          </a:ln>
        </p:spPr>
        <p:txBody>
          <a:bodyPr vert="horz" lIns="93287" tIns="46644" rIns="93287" bIns="46644" rtlCol="0" anchor="ctr"/>
          <a:lstStyle/>
          <a:p>
            <a:endParaRPr dirty="0"/>
          </a:p>
        </p:txBody>
      </p:sp>
      <p:sp>
        <p:nvSpPr>
          <p:cNvPr id="5" name="Notes Placeholder 4"/>
          <p:cNvSpPr>
            <a:spLocks noGrp="1"/>
          </p:cNvSpPr>
          <p:nvPr>
            <p:ph type="body" sz="quarter" idx="3"/>
          </p:nvPr>
        </p:nvSpPr>
        <p:spPr>
          <a:xfrm>
            <a:off x="389996" y="3179525"/>
            <a:ext cx="6239933" cy="5428456"/>
          </a:xfrm>
          <a:prstGeom prst="rect">
            <a:avLst/>
          </a:prstGeom>
        </p:spPr>
        <p:txBody>
          <a:bodyPr vert="horz" lIns="0" tIns="0" rIns="0" bIns="93287"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9996" y="8763080"/>
            <a:ext cx="4757949" cy="231033"/>
          </a:xfrm>
          <a:prstGeom prst="rect">
            <a:avLst/>
          </a:prstGeom>
        </p:spPr>
        <p:txBody>
          <a:bodyPr vert="horz" lIns="93287" tIns="46644" rIns="93287" bIns="46644" rtlCol="0" anchor="b"/>
          <a:lstStyle>
            <a:lvl1pPr algn="l">
              <a:defRPr sz="1200"/>
            </a:lvl1pPr>
          </a:lstStyle>
          <a:p>
            <a:endParaRPr dirty="0"/>
          </a:p>
        </p:txBody>
      </p:sp>
      <p:sp>
        <p:nvSpPr>
          <p:cNvPr id="7" name="Slide Number Placeholder 6"/>
          <p:cNvSpPr>
            <a:spLocks noGrp="1"/>
          </p:cNvSpPr>
          <p:nvPr>
            <p:ph type="sldNum" sz="quarter" idx="5"/>
          </p:nvPr>
        </p:nvSpPr>
        <p:spPr>
          <a:xfrm>
            <a:off x="5849937" y="8763080"/>
            <a:ext cx="779992" cy="231033"/>
          </a:xfrm>
          <a:prstGeom prst="rect">
            <a:avLst/>
          </a:prstGeom>
        </p:spPr>
        <p:txBody>
          <a:bodyPr vert="horz" lIns="93287" tIns="46644" rIns="93287" bIns="46644"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257" rtl="0" eaLnBrk="1" latinLnBrk="0" hangingPunct="1">
      <a:spcBef>
        <a:spcPts val="600"/>
      </a:spcBef>
      <a:defRPr sz="1100" kern="1200">
        <a:solidFill>
          <a:schemeClr val="tx1"/>
        </a:solidFill>
        <a:latin typeface="+mn-lt"/>
        <a:ea typeface="+mn-ea"/>
        <a:cs typeface="+mn-cs"/>
      </a:defRPr>
    </a:lvl1pPr>
    <a:lvl2pPr marL="228565" indent="-114282" algn="l" defTabSz="914257"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399989"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411"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834" indent="-114282" algn="l" defTabSz="914257"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646" algn="l" defTabSz="914257" rtl="0" eaLnBrk="1" latinLnBrk="0" hangingPunct="1">
      <a:defRPr sz="1200" kern="1200">
        <a:solidFill>
          <a:schemeClr val="tx1"/>
        </a:solidFill>
        <a:latin typeface="+mn-lt"/>
        <a:ea typeface="+mn-ea"/>
        <a:cs typeface="+mn-cs"/>
      </a:defRPr>
    </a:lvl6pPr>
    <a:lvl7pPr marL="2742774" algn="l" defTabSz="914257" rtl="0" eaLnBrk="1" latinLnBrk="0" hangingPunct="1">
      <a:defRPr sz="1200" kern="1200">
        <a:solidFill>
          <a:schemeClr val="tx1"/>
        </a:solidFill>
        <a:latin typeface="+mn-lt"/>
        <a:ea typeface="+mn-ea"/>
        <a:cs typeface="+mn-cs"/>
      </a:defRPr>
    </a:lvl7pPr>
    <a:lvl8pPr marL="3199904" algn="l" defTabSz="914257" rtl="0" eaLnBrk="1" latinLnBrk="0" hangingPunct="1">
      <a:defRPr sz="1200" kern="1200">
        <a:solidFill>
          <a:schemeClr val="tx1"/>
        </a:solidFill>
        <a:latin typeface="+mn-lt"/>
        <a:ea typeface="+mn-ea"/>
        <a:cs typeface="+mn-cs"/>
      </a:defRPr>
    </a:lvl8pPr>
    <a:lvl9pPr marL="3657033" algn="l" defTabSz="9142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33893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4.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3.xml"/><Relationship Id="rId1" Type="http://schemas.openxmlformats.org/officeDocument/2006/relationships/themeOverride" Target="../theme/themeOverride7.xml"/><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6"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2006" y="342946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3"/>
          <p:cNvSpPr>
            <a:spLocks noGrp="1"/>
          </p:cNvSpPr>
          <p:nvPr>
            <p:ph type="dt" sz="half" idx="14"/>
          </p:nvPr>
        </p:nvSpPr>
        <p:spPr/>
        <p:txBody>
          <a:bodyPr/>
          <a:lstStyle>
            <a:lvl1pPr>
              <a:defRPr smtClean="0"/>
            </a:lvl1pPr>
          </a:lstStyle>
          <a:p>
            <a:pPr>
              <a:defRPr/>
            </a:pPr>
            <a:endParaRPr lang="en-US" dirty="0"/>
          </a:p>
        </p:txBody>
      </p:sp>
      <p:sp>
        <p:nvSpPr>
          <p:cNvPr id="8"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5"/>
          <p:cNvSpPr>
            <a:spLocks noGrp="1"/>
          </p:cNvSpPr>
          <p:nvPr>
            <p:ph type="sldNum" sz="quarter" idx="16"/>
          </p:nvPr>
        </p:nvSpPr>
        <p:spPr>
          <a:xfrm>
            <a:off x="11276782" y="6934203"/>
            <a:ext cx="380901" cy="182033"/>
          </a:xfrm>
        </p:spPr>
        <p:txBody>
          <a:bodyPr/>
          <a:lstStyle>
            <a:lvl1pPr>
              <a:defRPr smtClean="0"/>
            </a:lvl1pPr>
          </a:lstStyle>
          <a:p>
            <a:pPr>
              <a:defRPr/>
            </a:pPr>
            <a:fld id="{48037558-FF5E-0B42-B33B-4BD792A23513}" type="slidenum">
              <a:rPr lang="en-US"/>
              <a:pPr>
                <a:defRPr/>
              </a:pPr>
              <a:t>‹#›</a:t>
            </a:fld>
            <a:endParaRPr lang="en-US" dirty="0"/>
          </a:p>
        </p:txBody>
      </p:sp>
    </p:spTree>
    <p:extLst>
      <p:ext uri="{BB962C8B-B14F-4D97-AF65-F5344CB8AC3E}">
        <p14:creationId xmlns:p14="http://schemas.microsoft.com/office/powerpoint/2010/main" val="4099540074"/>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bwMode="ltGray">
          <a:xfrm>
            <a:off x="1588" y="7431"/>
            <a:ext cx="12185651" cy="6854429"/>
          </a:xfrm>
          <a:prstGeom prst="rect">
            <a:avLst/>
          </a:prstGeom>
        </p:spPr>
      </p:pic>
      <p:sp>
        <p:nvSpPr>
          <p:cNvPr id="4" name="Rectangle 3" descr="Full bleed 4-color photo can be inserted here"/>
          <p:cNvSpPr/>
          <p:nvPr userDrawn="1"/>
        </p:nvSpPr>
        <p:spPr bwMode="hidden">
          <a:xfrm>
            <a:off x="5" y="7431"/>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2006" y="2600324"/>
            <a:ext cx="11125199" cy="1371600"/>
          </a:xfrm>
        </p:spPr>
        <p:txBody>
          <a:bodyPr>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13"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5"/>
          <p:cNvSpPr>
            <a:spLocks noGrp="1"/>
          </p:cNvSpPr>
          <p:nvPr>
            <p:ph type="sldNum" sz="quarter" idx="12"/>
          </p:nvPr>
        </p:nvSpPr>
        <p:spPr/>
        <p:txBody>
          <a:bodyPr>
            <a:noAutofit/>
          </a:bodyPr>
          <a:lstStyle>
            <a:lvl1pPr>
              <a:defRPr smtClean="0"/>
            </a:lvl1pPr>
          </a:lstStyle>
          <a:p>
            <a:pPr>
              <a:defRPr/>
            </a:pPr>
            <a:fld id="{045AFC36-520D-8A40-8122-0EC0B57C906E}" type="slidenum">
              <a:rPr lang="en-US"/>
              <a:pPr>
                <a:defRPr/>
              </a:pPr>
              <a:t>‹#›</a:t>
            </a:fld>
            <a:endParaRPr lang="en-US" dirty="0"/>
          </a:p>
        </p:txBody>
      </p:sp>
    </p:spTree>
    <p:extLst>
      <p:ext uri="{BB962C8B-B14F-4D97-AF65-F5344CB8AC3E}">
        <p14:creationId xmlns:p14="http://schemas.microsoft.com/office/powerpoint/2010/main" val="239891729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5" y="1905000"/>
            <a:ext cx="4800600" cy="1645920"/>
          </a:xfrm>
        </p:spPr>
        <p:txBody>
          <a:bodyPr/>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2006" y="3657600"/>
            <a:ext cx="4800599" cy="1645920"/>
          </a:xfrm>
        </p:spPr>
        <p:txBody>
          <a:bodyPr>
            <a:noAutofit/>
          </a:bodyPr>
          <a:lstStyle>
            <a:lvl1pPr marL="0" indent="0">
              <a:spcBef>
                <a:spcPts val="0"/>
              </a:spcBef>
              <a:buNone/>
              <a:defRPr sz="2400" b="1"/>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62" y="533400"/>
            <a:ext cx="6068558" cy="5410200"/>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61616-8381-C047-9269-22A8C12FCBA2}" type="slidenum">
              <a:rPr lang="en-US"/>
              <a:pPr>
                <a:defRPr/>
              </a:pPr>
              <a:t>‹#›</a:t>
            </a:fld>
            <a:endParaRPr lang="en-US" dirty="0"/>
          </a:p>
        </p:txBody>
      </p:sp>
    </p:spTree>
    <p:extLst>
      <p:ext uri="{BB962C8B-B14F-4D97-AF65-F5344CB8AC3E}">
        <p14:creationId xmlns:p14="http://schemas.microsoft.com/office/powerpoint/2010/main" val="263923219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2" descr="If presenting remotely, you can insert your photo here"/>
          <p:cNvSpPr>
            <a:spLocks noGrp="1" noChangeAspect="1"/>
          </p:cNvSpPr>
          <p:nvPr>
            <p:ph type="pic" idx="1"/>
          </p:nvPr>
        </p:nvSpPr>
        <p:spPr>
          <a:xfrm>
            <a:off x="2286008" y="1828801"/>
            <a:ext cx="3474720" cy="3841445"/>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1" name="Text Placeholder 10"/>
          <p:cNvSpPr>
            <a:spLocks noGrp="1"/>
          </p:cNvSpPr>
          <p:nvPr>
            <p:ph type="body" sz="quarter" idx="14"/>
          </p:nvPr>
        </p:nvSpPr>
        <p:spPr>
          <a:xfrm>
            <a:off x="6035043" y="1828799"/>
            <a:ext cx="5102352" cy="3840480"/>
          </a:xfrm>
        </p:spPr>
        <p:txBody>
          <a:bodyPr anchor="ctr"/>
          <a:lstStyle>
            <a:lvl1pPr>
              <a:spcBef>
                <a:spcPts val="0"/>
              </a:spcBef>
              <a:spcAft>
                <a:spcPts val="800"/>
              </a:spcAft>
              <a:buClr>
                <a:schemeClr val="bg1"/>
              </a:buClr>
              <a:defRPr b="1"/>
            </a:lvl1pPr>
            <a:lvl2pPr marL="227236">
              <a:spcBef>
                <a:spcPts val="0"/>
              </a:spcBef>
              <a:buClr>
                <a:schemeClr val="bg1"/>
              </a:buClr>
              <a:defRPr/>
            </a:lvl2pPr>
          </a:lstStyle>
          <a:p>
            <a:pPr lvl="0"/>
            <a:r>
              <a:rPr lang="en-US" smtClean="0"/>
              <a:t>Click to edit Master text styles</a:t>
            </a:r>
          </a:p>
          <a:p>
            <a:pPr lvl="1"/>
            <a:r>
              <a:rPr lang="en-US" smtClean="0"/>
              <a:t>Second level</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7"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7"/>
          </p:nvPr>
        </p:nvSpPr>
        <p:spPr/>
        <p:txBody>
          <a:bodyPr/>
          <a:lstStyle>
            <a:lvl1pPr>
              <a:defRPr/>
            </a:lvl1pPr>
          </a:lstStyle>
          <a:p>
            <a:pPr>
              <a:defRPr/>
            </a:pPr>
            <a:fld id="{95E8FD68-5CBE-6549-A6C6-D4E617316BFC}" type="slidenum">
              <a:rPr lang="en-US"/>
              <a:pPr>
                <a:defRPr/>
              </a:pPr>
              <a:t>‹#›</a:t>
            </a:fld>
            <a:endParaRPr lang="en-US" dirty="0"/>
          </a:p>
        </p:txBody>
      </p:sp>
    </p:spTree>
    <p:extLst>
      <p:ext uri="{BB962C8B-B14F-4D97-AF65-F5344CB8AC3E}">
        <p14:creationId xmlns:p14="http://schemas.microsoft.com/office/powerpoint/2010/main" val="543677793"/>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9C4D0F68-FF92-1E47-8FD8-B7899D0A1F5A}" type="slidenum">
              <a:rPr lang="en-US"/>
              <a:pPr>
                <a:defRPr/>
              </a:pPr>
              <a:t>‹#›</a:t>
            </a:fld>
            <a:endParaRPr lang="en-US" dirty="0"/>
          </a:p>
        </p:txBody>
      </p:sp>
    </p:spTree>
    <p:extLst>
      <p:ext uri="{BB962C8B-B14F-4D97-AF65-F5344CB8AC3E}">
        <p14:creationId xmlns:p14="http://schemas.microsoft.com/office/powerpoint/2010/main" val="2479571336"/>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p:nvPr>
        </p:nvSpPr>
        <p:spPr>
          <a:xfrm>
            <a:off x="531817" y="1905001"/>
            <a:ext cx="2194560" cy="3072384"/>
          </a:xfrm>
          <a:noFill/>
        </p:spPr>
        <p:txBody>
          <a:bodyPr tIns="51122" rtlCol="0">
            <a:noAutofit/>
          </a:bodyPr>
          <a:lstStyle>
            <a:lvl1pPr marL="0" indent="0" algn="ctr">
              <a:spcBef>
                <a:spcPts val="0"/>
              </a:spcBef>
              <a:buNone/>
              <a:defRPr sz="1900" baseline="0">
                <a:solidFill>
                  <a:schemeClr val="tx1"/>
                </a:solidFill>
              </a:defRPr>
            </a:lvl1pPr>
          </a:lstStyle>
          <a:p>
            <a:pPr lvl="0"/>
            <a:r>
              <a:rPr lang="en-US" noProof="0" dirty="0" smtClean="0"/>
              <a:t>Click icon to add picture</a:t>
            </a:r>
            <a:endParaRPr noProof="0" dirty="0"/>
          </a:p>
        </p:txBody>
      </p:sp>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6"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7"/>
          </p:nvPr>
        </p:nvSpPr>
        <p:spPr/>
        <p:txBody>
          <a:bodyPr/>
          <a:lstStyle>
            <a:lvl1pPr>
              <a:defRPr/>
            </a:lvl1pPr>
          </a:lstStyle>
          <a:p>
            <a:pPr>
              <a:defRPr/>
            </a:pPr>
            <a:fld id="{874C7203-35C1-884C-B13E-BD81898B3269}" type="slidenum">
              <a:rPr lang="en-US"/>
              <a:pPr>
                <a:defRPr/>
              </a:pPr>
              <a:t>‹#›</a:t>
            </a:fld>
            <a:endParaRPr lang="en-US" dirty="0"/>
          </a:p>
        </p:txBody>
      </p:sp>
    </p:spTree>
    <p:extLst>
      <p:ext uri="{BB962C8B-B14F-4D97-AF65-F5344CB8AC3E}">
        <p14:creationId xmlns:p14="http://schemas.microsoft.com/office/powerpoint/2010/main" val="871732198"/>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001"/>
            <a:ext cx="5410197"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Date Placeholder 4"/>
          <p:cNvSpPr>
            <a:spLocks noGrp="1"/>
          </p:cNvSpPr>
          <p:nvPr>
            <p:ph type="dt" sz="half" idx="10"/>
          </p:nvPr>
        </p:nvSpPr>
        <p:spPr/>
        <p:txBody>
          <a:bodyPr/>
          <a:lstStyle>
            <a:lvl1pPr>
              <a:defRPr smtClean="0"/>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2"/>
          </p:nvPr>
        </p:nvSpPr>
        <p:spPr/>
        <p:txBody>
          <a:bodyPr/>
          <a:lstStyle>
            <a:lvl1pPr>
              <a:defRPr smtClean="0"/>
            </a:lvl1pPr>
          </a:lstStyle>
          <a:p>
            <a:pPr>
              <a:defRPr/>
            </a:pPr>
            <a:fld id="{3CC5E77F-F5CB-BF4F-B0AC-F92D2C278AA0}" type="slidenum">
              <a:rPr lang="en-US"/>
              <a:pPr>
                <a:defRPr/>
              </a:pPr>
              <a:t>‹#›</a:t>
            </a:fld>
            <a:endParaRPr lang="en-US" dirty="0"/>
          </a:p>
        </p:txBody>
      </p:sp>
    </p:spTree>
    <p:extLst>
      <p:ext uri="{BB962C8B-B14F-4D97-AF65-F5344CB8AC3E}">
        <p14:creationId xmlns:p14="http://schemas.microsoft.com/office/powerpoint/2010/main" val="1247567519"/>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21"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6"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8182293"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4"/>
          <p:cNvSpPr>
            <a:spLocks noGrp="1"/>
          </p:cNvSpPr>
          <p:nvPr>
            <p:ph type="dt" sz="half" idx="14"/>
          </p:nvPr>
        </p:nvSpPr>
        <p:spPr/>
        <p:txBody>
          <a:bodyPr/>
          <a:lstStyle>
            <a:lvl1pPr>
              <a:defRPr smtClean="0"/>
            </a:lvl1pPr>
          </a:lstStyle>
          <a:p>
            <a:pPr>
              <a:defRPr/>
            </a:pPr>
            <a:endParaRPr lang="en-US" dirty="0"/>
          </a:p>
        </p:txBody>
      </p:sp>
      <p:sp>
        <p:nvSpPr>
          <p:cNvPr id="10"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2" name="Slide Number Placeholder 6"/>
          <p:cNvSpPr>
            <a:spLocks noGrp="1"/>
          </p:cNvSpPr>
          <p:nvPr>
            <p:ph type="sldNum" sz="quarter" idx="16"/>
          </p:nvPr>
        </p:nvSpPr>
        <p:spPr/>
        <p:txBody>
          <a:bodyPr/>
          <a:lstStyle>
            <a:lvl1pPr>
              <a:defRPr smtClean="0"/>
            </a:lvl1pPr>
          </a:lstStyle>
          <a:p>
            <a:pPr>
              <a:defRPr/>
            </a:pPr>
            <a:fld id="{D8901376-B70A-374F-8306-CBA9F25F58E1}" type="slidenum">
              <a:rPr lang="en-US"/>
              <a:pPr>
                <a:defRPr/>
              </a:pPr>
              <a:t>‹#›</a:t>
            </a:fld>
            <a:endParaRPr lang="en-US" dirty="0"/>
          </a:p>
        </p:txBody>
      </p:sp>
    </p:spTree>
    <p:extLst>
      <p:ext uri="{BB962C8B-B14F-4D97-AF65-F5344CB8AC3E}">
        <p14:creationId xmlns:p14="http://schemas.microsoft.com/office/powerpoint/2010/main" val="45425917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531813" y="3810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7008" y="3810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578A892E-AB57-0240-9027-E05707CA1F11}" type="slidenum">
              <a:rPr lang="en-US"/>
              <a:pPr>
                <a:defRPr/>
              </a:pPr>
              <a:t>‹#›</a:t>
            </a:fld>
            <a:endParaRPr lang="en-US" dirty="0"/>
          </a:p>
        </p:txBody>
      </p:sp>
    </p:spTree>
    <p:extLst>
      <p:ext uri="{BB962C8B-B14F-4D97-AF65-F5344CB8AC3E}">
        <p14:creationId xmlns:p14="http://schemas.microsoft.com/office/powerpoint/2010/main" val="214202081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332" y="3733800"/>
            <a:ext cx="11126535"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6" name="Text Placeholder 11"/>
          <p:cNvSpPr>
            <a:spLocks noGrp="1"/>
          </p:cNvSpPr>
          <p:nvPr>
            <p:ph type="body" sz="quarter" idx="16"/>
          </p:nvPr>
        </p:nvSpPr>
        <p:spPr>
          <a:xfrm>
            <a:off x="8151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9" name="Date Placeholder 4"/>
          <p:cNvSpPr>
            <a:spLocks noGrp="1"/>
          </p:cNvSpPr>
          <p:nvPr>
            <p:ph type="dt" sz="half" idx="19"/>
          </p:nvPr>
        </p:nvSpPr>
        <p:spPr/>
        <p:txBody>
          <a:bodyPr/>
          <a:lstStyle>
            <a:lvl1pPr>
              <a:defRPr smtClean="0"/>
            </a:lvl1pPr>
          </a:lstStyle>
          <a:p>
            <a:pPr>
              <a:defRPr/>
            </a:pPr>
            <a:endParaRPr lang="en-US" dirty="0"/>
          </a:p>
        </p:txBody>
      </p:sp>
      <p:sp>
        <p:nvSpPr>
          <p:cNvPr id="10" name="Footer Placeholder 5"/>
          <p:cNvSpPr>
            <a:spLocks noGrp="1"/>
          </p:cNvSpPr>
          <p:nvPr>
            <p:ph type="ftr" sz="quarter" idx="20"/>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1" name="Slide Number Placeholder 6"/>
          <p:cNvSpPr>
            <a:spLocks noGrp="1"/>
          </p:cNvSpPr>
          <p:nvPr>
            <p:ph type="sldNum" sz="quarter" idx="21"/>
          </p:nvPr>
        </p:nvSpPr>
        <p:spPr/>
        <p:txBody>
          <a:bodyPr/>
          <a:lstStyle>
            <a:lvl1pPr>
              <a:defRPr smtClean="0"/>
            </a:lvl1pPr>
          </a:lstStyle>
          <a:p>
            <a:pPr>
              <a:defRPr/>
            </a:pPr>
            <a:fld id="{C8823365-D3CF-E447-A966-0E28C1EEDAD7}" type="slidenum">
              <a:rPr lang="en-US"/>
              <a:pPr>
                <a:defRPr/>
              </a:pPr>
              <a:t>‹#›</a:t>
            </a:fld>
            <a:endParaRPr lang="en-US" dirty="0"/>
          </a:p>
        </p:txBody>
      </p:sp>
    </p:spTree>
    <p:extLst>
      <p:ext uri="{BB962C8B-B14F-4D97-AF65-F5344CB8AC3E}">
        <p14:creationId xmlns:p14="http://schemas.microsoft.com/office/powerpoint/2010/main" val="3815477604"/>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p:nvPr>
        </p:nvSpPr>
        <p:spPr>
          <a:xfrm>
            <a:off x="760606" y="1524000"/>
            <a:ext cx="4076699" cy="2743200"/>
          </a:xfrm>
        </p:spPr>
        <p:txBody>
          <a:bodyPr anchor="ctr"/>
          <a:lstStyle>
            <a:lvl1pPr algn="r">
              <a:defRPr sz="16700" b="1">
                <a:solidFill>
                  <a:schemeClr val="accent5"/>
                </a:solidFill>
              </a:defRPr>
            </a:lvl1pPr>
          </a:lstStyle>
          <a:p>
            <a:r>
              <a:rPr lang="en-US" smtClean="0"/>
              <a:t>Click to edit Master title style</a:t>
            </a:r>
            <a:endParaRPr lang="en-US" dirty="0"/>
          </a:p>
        </p:txBody>
      </p:sp>
      <p:sp>
        <p:nvSpPr>
          <p:cNvPr id="12" name="Text Placeholder 11"/>
          <p:cNvSpPr>
            <a:spLocks noGrp="1"/>
          </p:cNvSpPr>
          <p:nvPr>
            <p:ph type="body" sz="quarter" idx="15"/>
          </p:nvPr>
        </p:nvSpPr>
        <p:spPr>
          <a:xfrm>
            <a:off x="5256406" y="1524000"/>
            <a:ext cx="5029201" cy="2743200"/>
          </a:xfrm>
        </p:spPr>
        <p:txBody>
          <a:bodyPr anchor="ctr">
            <a:noAutofit/>
          </a:bodyPr>
          <a:lstStyle>
            <a:lvl1pPr marL="0" indent="0">
              <a:spcBef>
                <a:spcPts val="1200"/>
              </a:spcBef>
              <a:buFont typeface="Arial" panose="020B0604020202020204" pitchFamily="34" charset="0"/>
              <a:buNone/>
              <a:defRPr sz="28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4" name="Date Placeholder 3"/>
          <p:cNvSpPr>
            <a:spLocks noGrp="1"/>
          </p:cNvSpPr>
          <p:nvPr>
            <p:ph type="dt" sz="half" idx="16"/>
          </p:nvPr>
        </p:nvSpPr>
        <p:spPr/>
        <p:txBody>
          <a:bodyPr/>
          <a:lstStyle>
            <a:lvl1pPr>
              <a:defRPr/>
            </a:lvl1pPr>
          </a:lstStyle>
          <a:p>
            <a:pPr>
              <a:defRPr/>
            </a:pPr>
            <a:endParaRPr lang="en-US" dirty="0"/>
          </a:p>
        </p:txBody>
      </p:sp>
      <p:sp>
        <p:nvSpPr>
          <p:cNvPr id="5" name="Footer Placeholder 4"/>
          <p:cNvSpPr>
            <a:spLocks noGrp="1"/>
          </p:cNvSpPr>
          <p:nvPr>
            <p:ph type="ftr" sz="quarter" idx="17"/>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8"/>
          </p:nvPr>
        </p:nvSpPr>
        <p:spPr/>
        <p:txBody>
          <a:bodyPr/>
          <a:lstStyle>
            <a:lvl1pPr>
              <a:defRPr/>
            </a:lvl1pPr>
          </a:lstStyle>
          <a:p>
            <a:pPr>
              <a:defRPr/>
            </a:pPr>
            <a:fld id="{90AC5D0F-188E-BE49-B8F3-3A701B54CE41}" type="slidenum">
              <a:rPr lang="en-US"/>
              <a:pPr>
                <a:defRPr/>
              </a:pPr>
              <a:t>‹#›</a:t>
            </a:fld>
            <a:endParaRPr lang="en-US" dirty="0"/>
          </a:p>
        </p:txBody>
      </p:sp>
    </p:spTree>
    <p:extLst>
      <p:ext uri="{BB962C8B-B14F-4D97-AF65-F5344CB8AC3E}">
        <p14:creationId xmlns:p14="http://schemas.microsoft.com/office/powerpoint/2010/main" val="329220016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5"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6" name="Date Placeholder 3"/>
          <p:cNvSpPr>
            <a:spLocks noGrp="1"/>
          </p:cNvSpPr>
          <p:nvPr>
            <p:ph type="dt" sz="half" idx="10"/>
          </p:nvPr>
        </p:nvSpPr>
        <p:spPr/>
        <p:txBody>
          <a:bodyPr/>
          <a:lstStyle>
            <a:lvl1pPr>
              <a:defRPr smtClean="0"/>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782" y="6934203"/>
            <a:ext cx="380901" cy="182033"/>
          </a:xfrm>
        </p:spPr>
        <p:txBody>
          <a:bodyPr/>
          <a:lstStyle>
            <a:lvl1pPr>
              <a:defRPr smtClean="0"/>
            </a:lvl1pPr>
          </a:lstStyle>
          <a:p>
            <a:pPr>
              <a:defRPr/>
            </a:pPr>
            <a:fld id="{31ED6A70-3389-C441-9439-7C9EA1685916}" type="slidenum">
              <a:rPr lang="en-US"/>
              <a:pPr>
                <a:defRPr/>
              </a:pPr>
              <a:t>‹#›</a:t>
            </a:fld>
            <a:endParaRPr lang="en-US" dirty="0"/>
          </a:p>
        </p:txBody>
      </p:sp>
    </p:spTree>
    <p:extLst>
      <p:ext uri="{BB962C8B-B14F-4D97-AF65-F5344CB8AC3E}">
        <p14:creationId xmlns:p14="http://schemas.microsoft.com/office/powerpoint/2010/main" val="259550100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8"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8"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70"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70"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Date Placeholder 6"/>
          <p:cNvSpPr>
            <a:spLocks noGrp="1"/>
          </p:cNvSpPr>
          <p:nvPr>
            <p:ph type="dt" sz="half" idx="10"/>
          </p:nvPr>
        </p:nvSpPr>
        <p:spPr/>
        <p:txBody>
          <a:bodyPr>
            <a:noAutofit/>
          </a:bodyPr>
          <a:lstStyle>
            <a:lvl1pPr>
              <a:defRPr smtClean="0"/>
            </a:lvl1pPr>
          </a:lstStyle>
          <a:p>
            <a:pPr>
              <a:defRPr/>
            </a:pPr>
            <a:endParaRPr lang="en-US" dirty="0"/>
          </a:p>
        </p:txBody>
      </p:sp>
      <p:sp>
        <p:nvSpPr>
          <p:cNvPr id="9" name="Footer Placeholder 7"/>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8"/>
          <p:cNvSpPr>
            <a:spLocks noGrp="1"/>
          </p:cNvSpPr>
          <p:nvPr>
            <p:ph type="sldNum" sz="quarter" idx="12"/>
          </p:nvPr>
        </p:nvSpPr>
        <p:spPr/>
        <p:txBody>
          <a:bodyPr>
            <a:noAutofit/>
          </a:bodyPr>
          <a:lstStyle>
            <a:lvl1pPr>
              <a:defRPr smtClean="0"/>
            </a:lvl1pPr>
          </a:lstStyle>
          <a:p>
            <a:pPr>
              <a:defRPr/>
            </a:pPr>
            <a:fld id="{F51E578B-EC11-F149-828A-FA0717AA8B6A}" type="slidenum">
              <a:rPr lang="en-US"/>
              <a:pPr>
                <a:defRPr/>
              </a:pPr>
              <a:t>‹#›</a:t>
            </a:fld>
            <a:endParaRPr lang="en-US" dirty="0"/>
          </a:p>
        </p:txBody>
      </p:sp>
    </p:spTree>
    <p:extLst>
      <p:ext uri="{BB962C8B-B14F-4D97-AF65-F5344CB8AC3E}">
        <p14:creationId xmlns:p14="http://schemas.microsoft.com/office/powerpoint/2010/main" val="3769559351"/>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F7082A45-FAC4-404D-8DFC-4C6AAF45BDD9}" type="slidenum">
              <a:rPr lang="en-US"/>
              <a:pPr>
                <a:defRPr/>
              </a:pPr>
              <a:t>‹#›</a:t>
            </a:fld>
            <a:endParaRPr lang="en-US" dirty="0"/>
          </a:p>
        </p:txBody>
      </p:sp>
    </p:spTree>
    <p:extLst>
      <p:ext uri="{BB962C8B-B14F-4D97-AF65-F5344CB8AC3E}">
        <p14:creationId xmlns:p14="http://schemas.microsoft.com/office/powerpoint/2010/main" val="32629120"/>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p:nvPr>
        </p:nvSpPr>
        <p:spPr>
          <a:xfrm>
            <a:off x="531814" y="1373750"/>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4" name="Date Placeholder 3"/>
          <p:cNvSpPr>
            <a:spLocks noGrp="1"/>
          </p:cNvSpPr>
          <p:nvPr>
            <p:ph type="dt" sz="half" idx="14"/>
          </p:nvPr>
        </p:nvSpPr>
        <p:spPr/>
        <p:txBody>
          <a:bodyPr/>
          <a:lstStyle>
            <a:lvl1pPr>
              <a:defRPr/>
            </a:lvl1pPr>
          </a:lstStyle>
          <a:p>
            <a:pPr>
              <a:defRPr/>
            </a:pP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DAC2E653-6955-ED46-AB12-9109933252B9}" type="slidenum">
              <a:rPr lang="en-US"/>
              <a:pPr>
                <a:defRPr/>
              </a:pPr>
              <a:t>‹#›</a:t>
            </a:fld>
            <a:endParaRPr lang="en-US" dirty="0"/>
          </a:p>
        </p:txBody>
      </p:sp>
    </p:spTree>
    <p:extLst>
      <p:ext uri="{BB962C8B-B14F-4D97-AF65-F5344CB8AC3E}">
        <p14:creationId xmlns:p14="http://schemas.microsoft.com/office/powerpoint/2010/main" val="723373771"/>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1421630303"/>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5" y="1524000"/>
            <a:ext cx="7589520"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93" y="1524001"/>
            <a:ext cx="2879725"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CF0294D1-AE8E-444A-A88C-DFBA56E76216}" type="slidenum">
              <a:rPr lang="en-US"/>
              <a:pPr>
                <a:defRPr/>
              </a:pPr>
              <a:t>‹#›</a:t>
            </a:fld>
            <a:endParaRPr lang="en-US" dirty="0"/>
          </a:p>
        </p:txBody>
      </p:sp>
    </p:spTree>
    <p:extLst>
      <p:ext uri="{BB962C8B-B14F-4D97-AF65-F5344CB8AC3E}">
        <p14:creationId xmlns:p14="http://schemas.microsoft.com/office/powerpoint/2010/main" val="1230860910"/>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20" y="1524001"/>
            <a:ext cx="6095999" cy="4416725"/>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7009003" y="1524000"/>
            <a:ext cx="4648201"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F70AA03-F933-0D43-A6F9-CDE8BAA36BED}" type="slidenum">
              <a:rPr lang="en-US"/>
              <a:pPr>
                <a:defRPr/>
              </a:pPr>
              <a:t>‹#›</a:t>
            </a:fld>
            <a:endParaRPr lang="en-US" dirty="0"/>
          </a:p>
        </p:txBody>
      </p:sp>
    </p:spTree>
    <p:extLst>
      <p:ext uri="{BB962C8B-B14F-4D97-AF65-F5344CB8AC3E}">
        <p14:creationId xmlns:p14="http://schemas.microsoft.com/office/powerpoint/2010/main" val="367928793"/>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8"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2"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6246819"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6246813"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8"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791F6F8A-B88D-4640-B487-482335DE3125}" type="slidenum">
              <a:rPr lang="en-US"/>
              <a:pPr>
                <a:defRPr/>
              </a:pPr>
              <a:t>‹#›</a:t>
            </a:fld>
            <a:endParaRPr lang="en-US" dirty="0"/>
          </a:p>
        </p:txBody>
      </p:sp>
    </p:spTree>
    <p:extLst>
      <p:ext uri="{BB962C8B-B14F-4D97-AF65-F5344CB8AC3E}">
        <p14:creationId xmlns:p14="http://schemas.microsoft.com/office/powerpoint/2010/main" val="198946081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21"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1"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357056"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357056"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3"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8182293"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5" name="Date Placeholder 4"/>
          <p:cNvSpPr>
            <a:spLocks noGrp="1"/>
          </p:cNvSpPr>
          <p:nvPr>
            <p:ph type="dt" sz="half" idx="17"/>
          </p:nvPr>
        </p:nvSpPr>
        <p:spPr/>
        <p:txBody>
          <a:bodyPr/>
          <a:lstStyle>
            <a:lvl1pPr>
              <a:defRPr smtClean="0"/>
            </a:lvl1pPr>
          </a:lstStyle>
          <a:p>
            <a:pPr>
              <a:defRPr/>
            </a:pPr>
            <a:endParaRPr lang="en-US" dirty="0"/>
          </a:p>
        </p:txBody>
      </p:sp>
      <p:sp>
        <p:nvSpPr>
          <p:cNvPr id="16" name="Footer Placeholder 5"/>
          <p:cNvSpPr>
            <a:spLocks noGrp="1"/>
          </p:cNvSpPr>
          <p:nvPr>
            <p:ph type="ftr" sz="quarter" idx="18"/>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7" name="Slide Number Placeholder 6"/>
          <p:cNvSpPr>
            <a:spLocks noGrp="1"/>
          </p:cNvSpPr>
          <p:nvPr>
            <p:ph type="sldNum" sz="quarter" idx="19"/>
          </p:nvPr>
        </p:nvSpPr>
        <p:spPr/>
        <p:txBody>
          <a:bodyPr/>
          <a:lstStyle>
            <a:lvl1pPr>
              <a:defRPr smtClean="0"/>
            </a:lvl1pPr>
          </a:lstStyle>
          <a:p>
            <a:pPr>
              <a:defRPr/>
            </a:pPr>
            <a:fld id="{FDB39284-C61F-5E40-9E6E-26DC80BC79FF}" type="slidenum">
              <a:rPr lang="en-US"/>
              <a:pPr>
                <a:defRPr/>
              </a:pPr>
              <a:t>‹#›</a:t>
            </a:fld>
            <a:endParaRPr lang="en-US" dirty="0"/>
          </a:p>
        </p:txBody>
      </p:sp>
    </p:spTree>
    <p:extLst>
      <p:ext uri="{BB962C8B-B14F-4D97-AF65-F5344CB8AC3E}">
        <p14:creationId xmlns:p14="http://schemas.microsoft.com/office/powerpoint/2010/main" val="4144695649"/>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6935" y="1521892"/>
            <a:ext cx="6494358"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9076" y="18288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9" name="Picture Placeholder 2"/>
          <p:cNvSpPr>
            <a:spLocks noGrp="1"/>
          </p:cNvSpPr>
          <p:nvPr>
            <p:ph type="pic" idx="13"/>
          </p:nvPr>
        </p:nvSpPr>
        <p:spPr bwMode="gray">
          <a:xfrm>
            <a:off x="4532313" y="1850231"/>
            <a:ext cx="5246688" cy="3969544"/>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6EFDB9F0-2AF9-3049-BFDC-C213187BFBDA}" type="slidenum">
              <a:rPr lang="en-US"/>
              <a:pPr>
                <a:defRPr/>
              </a:pPr>
              <a:t>‹#›</a:t>
            </a:fld>
            <a:endParaRPr lang="en-US" dirty="0"/>
          </a:p>
        </p:txBody>
      </p:sp>
    </p:spTree>
    <p:extLst>
      <p:ext uri="{BB962C8B-B14F-4D97-AF65-F5344CB8AC3E}">
        <p14:creationId xmlns:p14="http://schemas.microsoft.com/office/powerpoint/2010/main" val="4864682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1370" y="19050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b="7518"/>
          <a:stretch>
            <a:fillRect/>
          </a:stretch>
        </p:blipFill>
        <p:spPr bwMode="auto">
          <a:xfrm>
            <a:off x="6469152" y="393703"/>
            <a:ext cx="4566577"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8" y="406400"/>
            <a:ext cx="5852160" cy="889000"/>
          </a:xfrm>
        </p:spPr>
        <p:txBody>
          <a:bodyPr>
            <a:noAutofit/>
          </a:bodyPr>
          <a:lstStyle>
            <a:lvl1pPr algn="l">
              <a:defRPr sz="3600" b="0"/>
            </a:lvl1pPr>
          </a:lstStyle>
          <a:p>
            <a:r>
              <a:rPr lang="en-US" smtClean="0"/>
              <a:t>Click to edit Master title style</a:t>
            </a:r>
            <a:endParaRPr dirty="0"/>
          </a:p>
        </p:txBody>
      </p:sp>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6747867" y="1013147"/>
            <a:ext cx="3962137" cy="5252348"/>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AF48B80C-4F12-8040-A7DE-25A67FAEB02E}" type="slidenum">
              <a:rPr lang="en-US"/>
              <a:pPr>
                <a:defRPr/>
              </a:pPr>
              <a:t>‹#›</a:t>
            </a:fld>
            <a:endParaRPr lang="en-US" dirty="0"/>
          </a:p>
        </p:txBody>
      </p:sp>
    </p:spTree>
    <p:extLst>
      <p:ext uri="{BB962C8B-B14F-4D97-AF65-F5344CB8AC3E}">
        <p14:creationId xmlns:p14="http://schemas.microsoft.com/office/powerpoint/2010/main" val="53474148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4" cstate="print">
            <a:lum bright="6000"/>
            <a:extLst>
              <a:ext uri="{28A0092B-C50C-407E-A947-70E740481C1C}">
                <a14:useLocalDpi xmlns:a14="http://schemas.microsoft.com/office/drawing/2010/main"/>
              </a:ext>
            </a:extLst>
          </a:blip>
          <a:srcRect l="1247" t="30063" r="8977" b="17698"/>
          <a:stretch/>
        </p:blipFill>
        <p:spPr>
          <a:xfrm>
            <a:off x="5" y="0"/>
            <a:ext cx="12188820" cy="6866904"/>
          </a:xfrm>
          <a:prstGeom prst="rect">
            <a:avLst/>
          </a:prstGeom>
        </p:spPr>
      </p:pic>
      <p:sp>
        <p:nvSpPr>
          <p:cNvPr id="5" name="Rectangle 4" descr="Full slide 4-color photo can be insert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6" name="TextBox 5"/>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2014 Oracle and/or its affiliates. All rights reserved.  |</a:t>
            </a: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smtClean="0">
                <a:solidFill>
                  <a:srgbClr val="FFFFFF"/>
                </a:solidFill>
              </a:defRPr>
            </a:lvl1pPr>
          </a:lstStyle>
          <a:p>
            <a:pPr>
              <a:defRPr/>
            </a:pPr>
            <a:endParaRPr lang="en-US" dirty="0"/>
          </a:p>
        </p:txBody>
      </p:sp>
      <p:sp>
        <p:nvSpPr>
          <p:cNvPr id="9" name="Footer Placeholder 4"/>
          <p:cNvSpPr>
            <a:spLocks noGrp="1"/>
          </p:cNvSpPr>
          <p:nvPr>
            <p:ph type="ftr" sz="quarter" idx="15"/>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grpSp>
        <p:nvGrpSpPr>
          <p:cNvPr id="18" name="Group 15"/>
          <p:cNvGrpSpPr>
            <a:grpSpLocks/>
          </p:cNvGrpSpPr>
          <p:nvPr userDrawn="1"/>
        </p:nvGrpSpPr>
        <p:grpSpPr bwMode="auto">
          <a:xfrm>
            <a:off x="5" y="0"/>
            <a:ext cx="12188825" cy="6866904"/>
            <a:chOff x="-287" y="0"/>
            <a:chExt cx="12189399" cy="6858000"/>
          </a:xfrm>
        </p:grpSpPr>
        <p:sp>
          <p:nvSpPr>
            <p:cNvPr id="19" name="Rectangle 18"/>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0" name="Rectangle 19"/>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1" name="Rectangle 20"/>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2" name="Rectangle 21"/>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7"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userDrawn="1"/>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Tree>
    <p:extLst>
      <p:ext uri="{BB962C8B-B14F-4D97-AF65-F5344CB8AC3E}">
        <p14:creationId xmlns:p14="http://schemas.microsoft.com/office/powerpoint/2010/main" val="36602866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7807" y="1583309"/>
            <a:ext cx="5829899" cy="411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0791" y="1981207"/>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16" name="Picture Placeholder 2"/>
          <p:cNvSpPr>
            <a:spLocks noGrp="1"/>
          </p:cNvSpPr>
          <p:nvPr>
            <p:ph type="pic" idx="13"/>
          </p:nvPr>
        </p:nvSpPr>
        <p:spPr bwMode="gray">
          <a:xfrm>
            <a:off x="4532313" y="1971679"/>
            <a:ext cx="5246688" cy="33242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
          </p:nvPr>
        </p:nvSpPr>
        <p:spPr bwMode="gray">
          <a:xfrm>
            <a:off x="1885140" y="2363147"/>
            <a:ext cx="163156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6"/>
          </p:nvPr>
        </p:nvSpPr>
        <p:spPr/>
        <p:txBody>
          <a:bodyPr/>
          <a:lstStyle>
            <a:lvl1pPr>
              <a:defRPr smtClean="0"/>
            </a:lvl1pPr>
          </a:lstStyle>
          <a:p>
            <a:pPr>
              <a:defRPr/>
            </a:pPr>
            <a:fld id="{A61CC87C-3CD7-CB46-9F87-BBE2AE1E0B26}" type="slidenum">
              <a:rPr lang="en-US"/>
              <a:pPr>
                <a:defRPr/>
              </a:pPr>
              <a:t>‹#›</a:t>
            </a:fld>
            <a:endParaRPr lang="en-US" dirty="0"/>
          </a:p>
        </p:txBody>
      </p:sp>
    </p:spTree>
    <p:extLst>
      <p:ext uri="{BB962C8B-B14F-4D97-AF65-F5344CB8AC3E}">
        <p14:creationId xmlns:p14="http://schemas.microsoft.com/office/powerpoint/2010/main" val="40683378"/>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b="3674"/>
          <a:stretch>
            <a:fillRect/>
          </a:stretch>
        </p:blipFill>
        <p:spPr bwMode="auto">
          <a:xfrm>
            <a:off x="6589583" y="463553"/>
            <a:ext cx="4344386" cy="59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1550" y="2019305"/>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4" y="406400"/>
            <a:ext cx="5852160" cy="889000"/>
          </a:xfrm>
        </p:spPr>
        <p:txBody>
          <a:bodyPr>
            <a:noAutofit/>
          </a:bodyPr>
          <a:lstStyle>
            <a:lvl1pPr algn="l">
              <a:defRPr sz="3600" b="0"/>
            </a:lvl1pPr>
          </a:lstStyle>
          <a:p>
            <a:r>
              <a:rPr lang="en-US" smtClean="0"/>
              <a:t>Click to edit Master title style</a:t>
            </a:r>
            <a:endParaRPr dirty="0"/>
          </a:p>
        </p:txBody>
      </p:sp>
      <p:sp>
        <p:nvSpPr>
          <p:cNvPr id="11" name="Picture Placeholder 2"/>
          <p:cNvSpPr>
            <a:spLocks noGrp="1"/>
          </p:cNvSpPr>
          <p:nvPr>
            <p:ph type="pic" idx="13"/>
          </p:nvPr>
        </p:nvSpPr>
        <p:spPr bwMode="gray">
          <a:xfrm>
            <a:off x="7020118" y="771563"/>
            <a:ext cx="3486149" cy="55340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5"/>
          </p:nvPr>
        </p:nvSpPr>
        <p:spPr/>
        <p:txBody>
          <a:bodyPr/>
          <a:lstStyle>
            <a:lvl1pPr>
              <a:defRPr smtClean="0"/>
            </a:lvl1pPr>
          </a:lstStyle>
          <a:p>
            <a:pPr>
              <a:defRPr/>
            </a:pPr>
            <a:endParaRPr lang="en-US" dirty="0"/>
          </a:p>
        </p:txBody>
      </p:sp>
      <p:sp>
        <p:nvSpPr>
          <p:cNvPr id="8"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7"/>
          </p:nvPr>
        </p:nvSpPr>
        <p:spPr/>
        <p:txBody>
          <a:bodyPr/>
          <a:lstStyle>
            <a:lvl1pPr>
              <a:defRPr smtClean="0"/>
            </a:lvl1pPr>
          </a:lstStyle>
          <a:p>
            <a:pPr>
              <a:defRPr/>
            </a:pPr>
            <a:fld id="{3A2F65FC-17B3-CC4C-BA68-01AE9FA8C188}" type="slidenum">
              <a:rPr lang="en-US"/>
              <a:pPr>
                <a:defRPr/>
              </a:pPr>
              <a:t>‹#›</a:t>
            </a:fld>
            <a:endParaRPr lang="en-US" dirty="0"/>
          </a:p>
        </p:txBody>
      </p:sp>
    </p:spTree>
    <p:extLst>
      <p:ext uri="{BB962C8B-B14F-4D97-AF65-F5344CB8AC3E}">
        <p14:creationId xmlns:p14="http://schemas.microsoft.com/office/powerpoint/2010/main" val="2805746384"/>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760415" y="609603"/>
            <a:ext cx="4572000" cy="2044700"/>
          </a:xfrm>
        </p:spPr>
        <p:txBody>
          <a:bodyPr/>
          <a:lstStyle>
            <a:lvl1pPr>
              <a:defRPr sz="13900" b="1"/>
            </a:lvl1pPr>
          </a:lstStyle>
          <a:p>
            <a:r>
              <a:rPr lang="en-US" smtClean="0"/>
              <a:t>Click to edit Master title style</a:t>
            </a:r>
            <a:endParaRPr lang="en-US" dirty="0"/>
          </a:p>
        </p:txBody>
      </p:sp>
      <p:sp>
        <p:nvSpPr>
          <p:cNvPr id="22" name="Text Placeholder 12"/>
          <p:cNvSpPr>
            <a:spLocks noGrp="1"/>
          </p:cNvSpPr>
          <p:nvPr>
            <p:ph type="body" sz="quarter" idx="13"/>
          </p:nvPr>
        </p:nvSpPr>
        <p:spPr>
          <a:xfrm>
            <a:off x="760415" y="2667008"/>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2" name="Date Placeholder 4"/>
          <p:cNvSpPr>
            <a:spLocks noGrp="1"/>
          </p:cNvSpPr>
          <p:nvPr>
            <p:ph type="dt" sz="half" idx="14"/>
          </p:nvPr>
        </p:nvSpPr>
        <p:spPr/>
        <p:txBody>
          <a:bodyPr/>
          <a:lstStyle>
            <a:lvl1pPr>
              <a:defRPr smtClean="0"/>
            </a:lvl1pPr>
          </a:lstStyle>
          <a:p>
            <a:pPr>
              <a:defRPr/>
            </a:pPr>
            <a:endParaRPr lang="en-US" dirty="0"/>
          </a:p>
        </p:txBody>
      </p:sp>
      <p:sp>
        <p:nvSpPr>
          <p:cNvPr id="13" name="Footer Placeholder 5"/>
          <p:cNvSpPr>
            <a:spLocks noGrp="1"/>
          </p:cNvSpPr>
          <p:nvPr>
            <p:ph type="ftr" sz="quarter" idx="15"/>
          </p:nvPr>
        </p:nvSpPr>
        <p:spPr/>
        <p:txBody>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6"/>
          <p:cNvSpPr>
            <a:spLocks noGrp="1"/>
          </p:cNvSpPr>
          <p:nvPr>
            <p:ph type="sldNum" sz="quarter" idx="16"/>
          </p:nvPr>
        </p:nvSpPr>
        <p:spPr/>
        <p:txBody>
          <a:bodyPr/>
          <a:lstStyle>
            <a:lvl1pPr>
              <a:defRPr smtClean="0"/>
            </a:lvl1pPr>
          </a:lstStyle>
          <a:p>
            <a:pPr>
              <a:defRPr/>
            </a:pPr>
            <a:fld id="{AB8C3810-5AE6-C541-B812-1A6100E79D51}" type="slidenum">
              <a:rPr lang="en-US"/>
              <a:pPr>
                <a:defRPr/>
              </a:pPr>
              <a:t>‹#›</a:t>
            </a:fld>
            <a:endParaRPr lang="en-US" dirty="0"/>
          </a:p>
        </p:txBody>
      </p:sp>
    </p:spTree>
    <p:extLst>
      <p:ext uri="{BB962C8B-B14F-4D97-AF65-F5344CB8AC3E}">
        <p14:creationId xmlns:p14="http://schemas.microsoft.com/office/powerpoint/2010/main" val="247736898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C3D39B50-7F2D-A245-9184-C0863C0A1E53}" type="slidenum">
              <a:rPr lang="en-US"/>
              <a:pPr>
                <a:defRPr/>
              </a:pPr>
              <a:t>‹#›</a:t>
            </a:fld>
            <a:endParaRPr lang="en-US" dirty="0"/>
          </a:p>
        </p:txBody>
      </p:sp>
    </p:spTree>
    <p:extLst>
      <p:ext uri="{BB962C8B-B14F-4D97-AF65-F5344CB8AC3E}">
        <p14:creationId xmlns:p14="http://schemas.microsoft.com/office/powerpoint/2010/main" val="1193806292"/>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7C3A6F42-E9E8-5E40-9F16-C93859ADEA61}" type="slidenum">
              <a:rPr lang="en-US"/>
              <a:pPr>
                <a:defRPr/>
              </a:pPr>
              <a:t>‹#›</a:t>
            </a:fld>
            <a:endParaRPr lang="en-US" dirty="0"/>
          </a:p>
        </p:txBody>
      </p:sp>
    </p:spTree>
    <p:extLst>
      <p:ext uri="{BB962C8B-B14F-4D97-AF65-F5344CB8AC3E}">
        <p14:creationId xmlns:p14="http://schemas.microsoft.com/office/powerpoint/2010/main" val="3018267669"/>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Hardware and Software Engineered to work together&quot; tagline in red and black"/>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20969" y="2313708"/>
            <a:ext cx="6547261" cy="183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smtClean="0"/>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3"/>
          <p:cNvSpPr>
            <a:spLocks noGrp="1"/>
          </p:cNvSpPr>
          <p:nvPr>
            <p:ph type="sldNum" sz="quarter" idx="12"/>
          </p:nvPr>
        </p:nvSpPr>
        <p:spPr/>
        <p:txBody>
          <a:bodyPr/>
          <a:lstStyle>
            <a:lvl1pPr>
              <a:defRPr smtClean="0"/>
            </a:lvl1pPr>
          </a:lstStyle>
          <a:p>
            <a:pPr>
              <a:defRPr/>
            </a:pPr>
            <a:fld id="{FB7F3744-2220-C04F-8A67-A129E5140735}" type="slidenum">
              <a:rPr lang="en-US"/>
              <a:pPr>
                <a:defRPr/>
              </a:pPr>
              <a:t>‹#›</a:t>
            </a:fld>
            <a:endParaRPr lang="en-US" dirty="0"/>
          </a:p>
        </p:txBody>
      </p:sp>
    </p:spTree>
    <p:extLst>
      <p:ext uri="{BB962C8B-B14F-4D97-AF65-F5344CB8AC3E}">
        <p14:creationId xmlns:p14="http://schemas.microsoft.com/office/powerpoint/2010/main" val="268590230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hidden">
          <a:xfrm>
            <a:off x="137551" y="129309"/>
            <a:ext cx="11913730" cy="654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5"/>
          <p:cNvGrpSpPr>
            <a:grpSpLocks/>
          </p:cNvGrpSpPr>
          <p:nvPr/>
        </p:nvGrpSpPr>
        <p:grpSpPr bwMode="auto">
          <a:xfrm>
            <a:off x="5" y="0"/>
            <a:ext cx="12188825" cy="6858000"/>
            <a:chOff x="-287" y="0"/>
            <a:chExt cx="12189399" cy="6858000"/>
          </a:xfrm>
        </p:grpSpPr>
        <p:sp>
          <p:nvSpPr>
            <p:cNvPr id="4" name="Rectangle 3"/>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5" name="Rectangle 4"/>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6" name="Rectangle 5"/>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8" name="Picture 2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black">
          <a:xfrm>
            <a:off x="3821705" y="2844801"/>
            <a:ext cx="4545416" cy="56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232063"/>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5"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smtClean="0"/>
            </a:lvl1pPr>
          </a:lstStyle>
          <a:p>
            <a:pPr>
              <a:defRPr/>
            </a:pPr>
            <a:fld id="{3CD9FEB8-FFF5-F941-B665-45E274A9CE3B}" type="slidenum">
              <a:rPr lang="en-US"/>
              <a:pPr>
                <a:defRPr/>
              </a:pPr>
              <a:t>‹#›</a:t>
            </a:fld>
            <a:endParaRPr lang="en-US" dirty="0"/>
          </a:p>
        </p:txBody>
      </p:sp>
    </p:spTree>
    <p:extLst>
      <p:ext uri="{BB962C8B-B14F-4D97-AF65-F5344CB8AC3E}">
        <p14:creationId xmlns:p14="http://schemas.microsoft.com/office/powerpoint/2010/main" val="839915096"/>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4"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BB959A99-6BA9-4F47-9EC7-3EA5A92A089D}" type="slidenum">
              <a:rPr lang="en-US"/>
              <a:pPr>
                <a:defRPr/>
              </a:pPr>
              <a:t>‹#›</a:t>
            </a:fld>
            <a:endParaRPr lang="en-US" dirty="0"/>
          </a:p>
        </p:txBody>
      </p:sp>
    </p:spTree>
    <p:extLst>
      <p:ext uri="{BB962C8B-B14F-4D97-AF65-F5344CB8AC3E}">
        <p14:creationId xmlns:p14="http://schemas.microsoft.com/office/powerpoint/2010/main" val="1383957228"/>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5" y="-33867"/>
            <a:ext cx="12188825" cy="68918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144" tIns="60573" rIns="121144" bIns="60573" anchor="ctr"/>
          <a:lstStyle/>
          <a:p>
            <a:pPr algn="ctr" defTabSz="1212091">
              <a:defRPr/>
            </a:pPr>
            <a:endParaRPr lang="en-US" sz="2400" dirty="0">
              <a:solidFill>
                <a:prstClr val="white"/>
              </a:solidFill>
            </a:endParaRPr>
          </a:p>
        </p:txBody>
      </p:sp>
      <p:sp>
        <p:nvSpPr>
          <p:cNvPr id="7" name="Rectangle 6"/>
          <p:cNvSpPr>
            <a:spLocks noChangeArrowheads="1"/>
          </p:cNvSpPr>
          <p:nvPr userDrawn="1"/>
        </p:nvSpPr>
        <p:spPr bwMode="auto">
          <a:xfrm>
            <a:off x="5" y="-33864"/>
            <a:ext cx="12188825" cy="6904056"/>
          </a:xfrm>
          <a:prstGeom prst="rect">
            <a:avLst/>
          </a:prstGeom>
          <a:gradFill rotWithShape="1">
            <a:gsLst>
              <a:gs pos="0">
                <a:srgbClr val="AA0000"/>
              </a:gs>
              <a:gs pos="20000">
                <a:srgbClr val="AA0000"/>
              </a:gs>
              <a:gs pos="100000">
                <a:srgbClr val="FF1414"/>
              </a:gs>
            </a:gsLst>
            <a:lin ang="16200000"/>
          </a:gradFill>
          <a:ln>
            <a:noFill/>
          </a:ln>
          <a:effectLst>
            <a:outerShdw blurRad="63500" dist="635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121144" tIns="60573" rIns="121144" bIns="60573" anchor="ctr"/>
          <a:lstStyle/>
          <a:p>
            <a:pPr algn="ctr" defTabSz="1212091">
              <a:defRPr/>
            </a:pPr>
            <a:endParaRPr lang="en-US" sz="2400" dirty="0">
              <a:solidFill>
                <a:prstClr val="white"/>
              </a:solidFill>
              <a:ea typeface="ＭＳ Ｐゴシック" charset="0"/>
              <a:cs typeface="ＭＳ Ｐゴシック" charset="0"/>
            </a:endParaRPr>
          </a:p>
        </p:txBody>
      </p:sp>
      <p:pic>
        <p:nvPicPr>
          <p:cNvPr id="8" name="Picture 16" descr="O_signature_wht_rgb.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49161" y="338678"/>
            <a:ext cx="2863104" cy="88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a:xfrm>
            <a:off x="601826" y="2111024"/>
            <a:ext cx="6700185" cy="1640876"/>
          </a:xfrm>
        </p:spPr>
        <p:txBody>
          <a:bodyPr/>
          <a:lstStyle>
            <a:lvl1pPr>
              <a:defRPr sz="37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600977" y="3885710"/>
            <a:ext cx="6701032" cy="1397499"/>
          </a:xfrm>
        </p:spPr>
        <p:txBody>
          <a:bodyPr/>
          <a:lstStyle>
            <a:lvl1pPr marL="0" marR="0" indent="0" algn="l" defTabSz="303037"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44869375"/>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1"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2"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B5729615-F57B-4943-9909-E237A2D2015B}" type="slidenum">
              <a:rPr lang="en-US"/>
              <a:pPr>
                <a:defRPr/>
              </a:pPr>
              <a:t>‹#›</a:t>
            </a:fld>
            <a:endParaRPr lang="en-US" dirty="0"/>
          </a:p>
        </p:txBody>
      </p:sp>
    </p:spTree>
    <p:extLst>
      <p:ext uri="{BB962C8B-B14F-4D97-AF65-F5344CB8AC3E}">
        <p14:creationId xmlns:p14="http://schemas.microsoft.com/office/powerpoint/2010/main" val="8608238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 </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Tree>
    <p:extLst>
      <p:ext uri="{BB962C8B-B14F-4D97-AF65-F5344CB8AC3E}">
        <p14:creationId xmlns:p14="http://schemas.microsoft.com/office/powerpoint/2010/main" val="285256060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
        <p:nvSpPr>
          <p:cNvPr id="15" name="Rectangle 14"/>
          <p:cNvSpPr/>
          <p:nvPr userDrawn="1"/>
        </p:nvSpPr>
        <p:spPr>
          <a:xfrm>
            <a:off x="9823452"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865" tIns="45434" rIns="90865" bIns="45434" numCol="1" spcCol="0" rtlCol="0" fromWordArt="0" anchor="ctr" anchorCtr="0" forceAA="0" compatLnSpc="1">
            <a:prstTxWarp prst="textNoShape">
              <a:avLst/>
            </a:prstTxWarp>
            <a:noAutofit/>
          </a:bodyPr>
          <a:lstStyle/>
          <a:p>
            <a:pPr algn="ctr" defTabSz="908926">
              <a:lnSpc>
                <a:spcPct val="90000"/>
              </a:lnSpc>
            </a:pPr>
            <a:endParaRPr lang="en-US" sz="1900" dirty="0">
              <a:solidFill>
                <a:srgbClr val="FFFFFF"/>
              </a:solidFill>
            </a:endParaRPr>
          </a:p>
        </p:txBody>
      </p:sp>
    </p:spTree>
    <p:extLst>
      <p:ext uri="{BB962C8B-B14F-4D97-AF65-F5344CB8AC3E}">
        <p14:creationId xmlns:p14="http://schemas.microsoft.com/office/powerpoint/2010/main" val="523331127"/>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16" y="1828801"/>
            <a:ext cx="3474720" cy="3841445"/>
          </a:xfrm>
          <a:noFill/>
        </p:spPr>
        <p:txBody>
          <a:bodyPr tIns="102251">
            <a:noAutofit/>
          </a:bodyPr>
          <a:lstStyle>
            <a:lvl1pPr marL="0" indent="0" algn="ctr">
              <a:buNone/>
              <a:defRPr sz="24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51" y="1828799"/>
            <a:ext cx="5102352" cy="3840480"/>
          </a:xfrm>
        </p:spPr>
        <p:txBody>
          <a:bodyPr anchor="ctr" anchorCtr="0"/>
          <a:lstStyle>
            <a:lvl1pPr>
              <a:spcBef>
                <a:spcPts val="0"/>
              </a:spcBef>
              <a:spcAft>
                <a:spcPts val="800"/>
              </a:spcAft>
              <a:buClr>
                <a:schemeClr val="bg1"/>
              </a:buClr>
              <a:defRPr b="1"/>
            </a:lvl1pPr>
            <a:lvl2pPr marL="227254">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08136436"/>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784052570"/>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908" y="1522880"/>
            <a:ext cx="6495365" cy="4567423"/>
          </a:xfrm>
          <a:prstGeom prst="rect">
            <a:avLst/>
          </a:prstGeom>
        </p:spPr>
      </p:pic>
      <p:sp>
        <p:nvSpPr>
          <p:cNvPr id="9" name="Picture Placeholder 2"/>
          <p:cNvSpPr>
            <a:spLocks noGrp="1"/>
          </p:cNvSpPr>
          <p:nvPr>
            <p:ph type="pic" idx="13"/>
          </p:nvPr>
        </p:nvSpPr>
        <p:spPr bwMode="gray">
          <a:xfrm>
            <a:off x="4532320" y="1850231"/>
            <a:ext cx="5246688" cy="3969544"/>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1770069" y="1828810"/>
            <a:ext cx="1840875" cy="3887139"/>
          </a:xfrm>
          <a:prstGeom prst="rect">
            <a:avLst/>
          </a:prstGeom>
        </p:spPr>
      </p:pic>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789694241"/>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23"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960820" y="1905006"/>
            <a:ext cx="1840875" cy="3887139"/>
          </a:xfrm>
          <a:prstGeom prst="rect">
            <a:avLst/>
          </a:prstGeom>
        </p:spPr>
      </p:pic>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r="7518"/>
          <a:stretch/>
        </p:blipFill>
        <p:spPr>
          <a:xfrm rot="5400000">
            <a:off x="5748572" y="1113567"/>
            <a:ext cx="6007047" cy="4567424"/>
          </a:xfrm>
          <a:prstGeom prst="rect">
            <a:avLst/>
          </a:prstGeom>
        </p:spPr>
      </p:pic>
      <p:sp>
        <p:nvSpPr>
          <p:cNvPr id="9" name="Picture Placeholder 2"/>
          <p:cNvSpPr>
            <a:spLocks noGrp="1"/>
          </p:cNvSpPr>
          <p:nvPr>
            <p:ph type="pic" idx="13"/>
          </p:nvPr>
        </p:nvSpPr>
        <p:spPr bwMode="gray">
          <a:xfrm>
            <a:off x="6747869" y="1013147"/>
            <a:ext cx="3962137" cy="5252348"/>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1521094266"/>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57676" y="1584169"/>
            <a:ext cx="5829300" cy="4109595"/>
          </a:xfrm>
          <a:prstGeom prst="rect">
            <a:avLst/>
          </a:prstGeom>
        </p:spPr>
      </p:pic>
      <p:sp>
        <p:nvSpPr>
          <p:cNvPr id="16" name="Picture Placeholder 2"/>
          <p:cNvSpPr>
            <a:spLocks noGrp="1"/>
          </p:cNvSpPr>
          <p:nvPr>
            <p:ph type="pic" idx="13"/>
          </p:nvPr>
        </p:nvSpPr>
        <p:spPr bwMode="gray">
          <a:xfrm>
            <a:off x="4532320" y="1971679"/>
            <a:ext cx="5246688" cy="33242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61490" y="1981200"/>
            <a:ext cx="1877251" cy="3634952"/>
          </a:xfrm>
          <a:prstGeom prst="rect">
            <a:avLst/>
          </a:prstGeom>
        </p:spPr>
      </p:pic>
      <p:sp>
        <p:nvSpPr>
          <p:cNvPr id="18" name="Picture Placeholder 2"/>
          <p:cNvSpPr>
            <a:spLocks noGrp="1"/>
          </p:cNvSpPr>
          <p:nvPr>
            <p:ph type="pic" idx="1"/>
          </p:nvPr>
        </p:nvSpPr>
        <p:spPr bwMode="gray">
          <a:xfrm>
            <a:off x="1885147" y="2363147"/>
            <a:ext cx="163156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30479211"/>
      </p:ext>
    </p:extLst>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4"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r="3674"/>
          <a:stretch/>
        </p:blipFill>
        <p:spPr>
          <a:xfrm rot="5400000">
            <a:off x="5794463" y="1258786"/>
            <a:ext cx="5935471" cy="4345393"/>
          </a:xfrm>
          <a:prstGeom prst="rect">
            <a:avLst/>
          </a:prstGeom>
        </p:spPr>
      </p:pic>
      <p:sp>
        <p:nvSpPr>
          <p:cNvPr id="11" name="Picture Placeholder 2"/>
          <p:cNvSpPr>
            <a:spLocks noGrp="1"/>
          </p:cNvSpPr>
          <p:nvPr>
            <p:ph type="pic" idx="13"/>
          </p:nvPr>
        </p:nvSpPr>
        <p:spPr bwMode="gray">
          <a:xfrm>
            <a:off x="7020121" y="771563"/>
            <a:ext cx="3486149" cy="55340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1766" y="2019300"/>
            <a:ext cx="1877251" cy="3634952"/>
          </a:xfrm>
          <a:prstGeom prst="rect">
            <a:avLst/>
          </a:prstGeom>
        </p:spPr>
      </p:pic>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517621189"/>
      </p:ext>
    </p:extLst>
  </p:cSld>
  <p:clrMapOvr>
    <a:masterClrMapping/>
  </p:clrMapOvr>
  <p:transition spd="med">
    <p:fade/>
  </p:transition>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Title-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1" y="-1"/>
            <a:ext cx="12215953" cy="6885481"/>
          </a:xfrm>
          <a:prstGeom prst="rect">
            <a:avLst/>
          </a:prstGeom>
        </p:spPr>
      </p:pic>
      <p:sp>
        <p:nvSpPr>
          <p:cNvPr id="3" name="Date Placeholder 2"/>
          <p:cNvSpPr>
            <a:spLocks noGrp="1"/>
          </p:cNvSpPr>
          <p:nvPr>
            <p:ph type="dt" sz="half" idx="10"/>
          </p:nvPr>
        </p:nvSpPr>
        <p:spPr/>
        <p:txBody>
          <a:bodyPr/>
          <a:lstStyle>
            <a:lvl1pPr>
              <a:defRPr>
                <a:solidFill>
                  <a:srgbClr val="FFFFFF"/>
                </a:solidFill>
              </a:defRPr>
            </a:lvl1pPr>
          </a:lstStyle>
          <a:p>
            <a:endParaRPr lang="en-US" dirty="0">
              <a:latin typeface="Calibri"/>
            </a:endParaRPr>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smtClean="0"/>
              <a:t>Oracle – Internal/Highly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7052" y="6216535"/>
            <a:ext cx="1785147" cy="653796"/>
          </a:xfrm>
          <a:prstGeom prst="rect">
            <a:avLst/>
          </a:prstGeom>
        </p:spPr>
      </p:pic>
      <p:pic>
        <p:nvPicPr>
          <p:cNvPr id="12" name="Picture 11" descr="sq-bg-1.png"/>
          <p:cNvPicPr>
            <a:picLocks noChangeAspect="1"/>
          </p:cNvPicPr>
          <p:nvPr userDrawn="1"/>
        </p:nvPicPr>
        <p:blipFill>
          <a:blip r:embed="rId4" cstate="print">
            <a:alphaModFix amt="10000"/>
            <a:extLst>
              <a:ext uri="{28A0092B-C50C-407E-A947-70E740481C1C}">
                <a14:useLocalDpi xmlns:a14="http://schemas.microsoft.com/office/drawing/2010/main"/>
              </a:ext>
            </a:extLst>
          </a:blip>
          <a:stretch>
            <a:fillRect/>
          </a:stretch>
        </p:blipFill>
        <p:spPr>
          <a:xfrm>
            <a:off x="5" y="17"/>
            <a:ext cx="12188825" cy="3529263"/>
          </a:xfrm>
          <a:prstGeom prst="rect">
            <a:avLst/>
          </a:prstGeom>
        </p:spPr>
      </p:pic>
      <p:sp>
        <p:nvSpPr>
          <p:cNvPr id="8" name="Text Placeholder 2"/>
          <p:cNvSpPr>
            <a:spLocks noGrp="1"/>
          </p:cNvSpPr>
          <p:nvPr>
            <p:ph type="body" idx="1"/>
          </p:nvPr>
        </p:nvSpPr>
        <p:spPr>
          <a:xfrm>
            <a:off x="2886596" y="4038599"/>
            <a:ext cx="8770491" cy="914400"/>
          </a:xfrm>
        </p:spPr>
        <p:txBody>
          <a:bodyPr anchor="t">
            <a:noAutofit/>
          </a:bodyPr>
          <a:lstStyle>
            <a:lvl1pPr marL="0" indent="0">
              <a:spcBef>
                <a:spcPts val="0"/>
              </a:spcBef>
              <a:buNone/>
              <a:defRPr sz="2400" b="1">
                <a:solidFill>
                  <a:srgbClr val="FFFFFF"/>
                </a:solidFill>
              </a:defRPr>
            </a:lvl1pPr>
            <a:lvl2pPr marL="453510" indent="0">
              <a:buNone/>
              <a:defRPr sz="1900">
                <a:solidFill>
                  <a:schemeClr val="tx1">
                    <a:tint val="75000"/>
                  </a:schemeClr>
                </a:solidFill>
              </a:defRPr>
            </a:lvl2pPr>
            <a:lvl3pPr marL="907141" indent="0">
              <a:buNone/>
              <a:defRPr sz="1600">
                <a:solidFill>
                  <a:schemeClr val="tx1">
                    <a:tint val="75000"/>
                  </a:schemeClr>
                </a:solidFill>
              </a:defRPr>
            </a:lvl3pPr>
            <a:lvl4pPr marL="1360780" indent="0">
              <a:buNone/>
              <a:defRPr sz="1500">
                <a:solidFill>
                  <a:schemeClr val="tx1">
                    <a:tint val="75000"/>
                  </a:schemeClr>
                </a:solidFill>
              </a:defRPr>
            </a:lvl4pPr>
            <a:lvl5pPr marL="1814279" indent="0">
              <a:buNone/>
              <a:defRPr sz="1500">
                <a:solidFill>
                  <a:schemeClr val="tx1">
                    <a:tint val="75000"/>
                  </a:schemeClr>
                </a:solidFill>
              </a:defRPr>
            </a:lvl5pPr>
            <a:lvl6pPr marL="2267818" indent="0">
              <a:buNone/>
              <a:defRPr sz="1500">
                <a:solidFill>
                  <a:schemeClr val="tx1">
                    <a:tint val="75000"/>
                  </a:schemeClr>
                </a:solidFill>
              </a:defRPr>
            </a:lvl6pPr>
            <a:lvl7pPr marL="2721436" indent="0">
              <a:buNone/>
              <a:defRPr sz="1500">
                <a:solidFill>
                  <a:schemeClr val="tx1">
                    <a:tint val="75000"/>
                  </a:schemeClr>
                </a:solidFill>
              </a:defRPr>
            </a:lvl7pPr>
            <a:lvl8pPr marL="3175059" indent="0">
              <a:buNone/>
              <a:defRPr sz="1500">
                <a:solidFill>
                  <a:schemeClr val="tx1">
                    <a:tint val="75000"/>
                  </a:schemeClr>
                </a:solidFill>
              </a:defRPr>
            </a:lvl8pPr>
            <a:lvl9pPr marL="3628561" indent="0">
              <a:buNone/>
              <a:defRPr sz="1500">
                <a:solidFill>
                  <a:schemeClr val="tx1">
                    <a:tint val="75000"/>
                  </a:schemeClr>
                </a:solidFill>
              </a:defRPr>
            </a:lvl9pPr>
          </a:lstStyle>
          <a:p>
            <a:pPr lvl="0"/>
            <a:r>
              <a:rPr lang="en-US" smtClean="0"/>
              <a:t>Click to edit Master text styles</a:t>
            </a:r>
          </a:p>
        </p:txBody>
      </p:sp>
      <p:sp>
        <p:nvSpPr>
          <p:cNvPr id="9" name="Title 1"/>
          <p:cNvSpPr>
            <a:spLocks noGrp="1"/>
          </p:cNvSpPr>
          <p:nvPr>
            <p:ph type="title"/>
          </p:nvPr>
        </p:nvSpPr>
        <p:spPr>
          <a:xfrm>
            <a:off x="2886589" y="2600324"/>
            <a:ext cx="8770491" cy="1371600"/>
          </a:xfrm>
        </p:spPr>
        <p:txBody>
          <a:bodyPr anchor="b"/>
          <a:lstStyle>
            <a:lvl1pPr algn="l">
              <a:lnSpc>
                <a:spcPct val="80000"/>
              </a:lnSpc>
              <a:defRPr sz="4800" b="0" cap="none" baseline="0">
                <a:solidFill>
                  <a:srgbClr val="FFFFFF"/>
                </a:solidFill>
              </a:defRPr>
            </a:lvl1pPr>
          </a:lstStyle>
          <a:p>
            <a:r>
              <a:rPr lang="en-US" dirty="0" smtClean="0"/>
              <a:t>Click to edit Master title style</a:t>
            </a:r>
            <a:endParaRPr dirty="0"/>
          </a:p>
        </p:txBody>
      </p:sp>
      <p:cxnSp>
        <p:nvCxnSpPr>
          <p:cNvPr id="11" name="Straight Connector 10"/>
          <p:cNvCxnSpPr/>
          <p:nvPr userDrawn="1"/>
        </p:nvCxnSpPr>
        <p:spPr>
          <a:xfrm>
            <a:off x="2439795" y="2600325"/>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76676" y="6556248"/>
            <a:ext cx="3200400" cy="182880"/>
          </a:xfrm>
          <a:prstGeom prst="rect">
            <a:avLst/>
          </a:prstGeom>
          <a:noFill/>
        </p:spPr>
        <p:txBody>
          <a:bodyPr vert="horz" wrap="none" lIns="0" tIns="0" rIns="0" bIns="0" rtlCol="0" anchor="ctr" anchorCtr="0">
            <a:noAutofit/>
          </a:bodyPr>
          <a:lstStyle/>
          <a:p>
            <a:pPr algn="r" defTabSz="907141" fontAlgn="base">
              <a:spcBef>
                <a:spcPct val="0"/>
              </a:spcBef>
              <a:spcAft>
                <a:spcPct val="0"/>
              </a:spcAft>
            </a:pPr>
            <a:r>
              <a:rPr sz="800" dirty="0">
                <a:solidFill>
                  <a:srgbClr val="FFFFFF"/>
                </a:solidFill>
                <a:ea typeface="ＭＳ Ｐゴシック" charset="0"/>
                <a:cs typeface="ＭＳ Ｐゴシック" charset="0"/>
              </a:rPr>
              <a:t>Copyright © 201</a:t>
            </a:r>
            <a:r>
              <a:rPr lang="en-US" sz="800" dirty="0">
                <a:solidFill>
                  <a:srgbClr val="FFFFFF"/>
                </a:solidFill>
                <a:ea typeface="ＭＳ Ｐゴシック" charset="0"/>
                <a:cs typeface="ＭＳ Ｐゴシック" charset="0"/>
              </a:rPr>
              <a:t>5,</a:t>
            </a:r>
            <a:r>
              <a:rPr sz="800" dirty="0">
                <a:solidFill>
                  <a:srgbClr val="FFFFFF"/>
                </a:solidFill>
                <a:ea typeface="ＭＳ Ｐゴシック" charset="0"/>
                <a:cs typeface="ＭＳ Ｐゴシック" charset="0"/>
              </a:rPr>
              <a:t> Oracle and/or its affiliates. All rights reserved.  |</a:t>
            </a:r>
          </a:p>
        </p:txBody>
      </p:sp>
      <p:grpSp>
        <p:nvGrpSpPr>
          <p:cNvPr id="15" name="Group 14"/>
          <p:cNvGrpSpPr/>
          <p:nvPr userDrawn="1"/>
        </p:nvGrpSpPr>
        <p:grpSpPr>
          <a:xfrm>
            <a:off x="2580889" y="75472"/>
            <a:ext cx="6330419" cy="3070520"/>
            <a:chOff x="-792488" y="-25143"/>
            <a:chExt cx="10455564" cy="5070068"/>
          </a:xfrm>
        </p:grpSpPr>
        <p:pic>
          <p:nvPicPr>
            <p:cNvPr id="16" name="Picture 15"/>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350512" y="-25143"/>
              <a:ext cx="9312564" cy="5070068"/>
            </a:xfrm>
            <a:prstGeom prst="rect">
              <a:avLst/>
            </a:prstGeom>
          </p:spPr>
        </p:pic>
        <p:pic>
          <p:nvPicPr>
            <p:cNvPr id="17" name="Picture 16"/>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792488" y="2032257"/>
              <a:ext cx="3972655" cy="2161498"/>
            </a:xfrm>
            <a:prstGeom prst="rect">
              <a:avLst/>
            </a:prstGeom>
          </p:spPr>
        </p:pic>
        <p:pic>
          <p:nvPicPr>
            <p:cNvPr id="18" name="Picture 17"/>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5532112" y="51057"/>
              <a:ext cx="3972654" cy="2161498"/>
            </a:xfrm>
            <a:prstGeom prst="rect">
              <a:avLst/>
            </a:prstGeom>
          </p:spPr>
        </p:pic>
      </p:grpSp>
    </p:spTree>
    <p:extLst>
      <p:ext uri="{BB962C8B-B14F-4D97-AF65-F5344CB8AC3E}">
        <p14:creationId xmlns:p14="http://schemas.microsoft.com/office/powerpoint/2010/main" val="14475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 Title Slide">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5" tIns="60907" rIns="121815" bIns="60907" numCol="1" spcCol="0" rtlCol="0" fromWordArt="0" anchor="ctr" anchorCtr="0" forceAA="0" compatLnSpc="1">
            <a:prstTxWarp prst="textNoShape">
              <a:avLst/>
            </a:prstTxWarp>
            <a:noAutofit/>
          </a:bodyPr>
          <a:lstStyle/>
          <a:p>
            <a:pPr algn="ctr">
              <a:lnSpc>
                <a:spcPct val="90000"/>
              </a:lnSpc>
            </a:pPr>
            <a:endParaRPr lang="en-US" sz="2398" dirty="0"/>
          </a:p>
        </p:txBody>
      </p:sp>
      <p:sp>
        <p:nvSpPr>
          <p:cNvPr id="5" name="Slide Number Placeholder 4"/>
          <p:cNvSpPr>
            <a:spLocks noGrp="1"/>
          </p:cNvSpPr>
          <p:nvPr>
            <p:ph type="sldNum" sz="quarter" idx="12"/>
          </p:nvPr>
        </p:nvSpPr>
        <p:spPr bwMode="gray"/>
        <p:txBody>
          <a:bodyPr/>
          <a:lstStyle>
            <a:lvl1pPr>
              <a:defRPr>
                <a:solidFill>
                  <a:srgbClr val="FFFFFF"/>
                </a:solidFill>
              </a:defRPr>
            </a:lvl1pPr>
          </a:lstStyle>
          <a:p>
            <a:fld id="{C51EAA63-D034-42AE-91FA-B13B9518C7BE}" type="slidenum">
              <a:rPr lang="en-US" smtClean="0"/>
              <a:pPr/>
              <a:t>‹#›</a:t>
            </a:fld>
            <a:endParaRPr lang="en-US" dirty="0"/>
          </a:p>
        </p:txBody>
      </p:sp>
      <p:sp>
        <p:nvSpPr>
          <p:cNvPr id="8" name="Text Placeholder 2"/>
          <p:cNvSpPr>
            <a:spLocks noGrp="1"/>
          </p:cNvSpPr>
          <p:nvPr>
            <p:ph type="body" idx="1"/>
          </p:nvPr>
        </p:nvSpPr>
        <p:spPr bwMode="white">
          <a:xfrm>
            <a:off x="2886595" y="3810001"/>
            <a:ext cx="8770491" cy="332271"/>
          </a:xfrm>
        </p:spPr>
        <p:txBody>
          <a:bodyPr anchor="t">
            <a:spAutoFit/>
          </a:bodyPr>
          <a:lstStyle>
            <a:lvl1pPr marL="0" indent="0">
              <a:spcBef>
                <a:spcPts val="0"/>
              </a:spcBef>
              <a:buNone/>
              <a:defRPr sz="2398" b="1">
                <a:solidFill>
                  <a:srgbClr val="FFFFFF"/>
                </a:solidFill>
              </a:defRPr>
            </a:lvl1pPr>
            <a:lvl2pPr marL="455785" indent="0">
              <a:buNone/>
              <a:defRPr sz="1866">
                <a:solidFill>
                  <a:schemeClr val="tx1">
                    <a:tint val="75000"/>
                  </a:schemeClr>
                </a:solidFill>
              </a:defRPr>
            </a:lvl2pPr>
            <a:lvl3pPr marL="911672" indent="0">
              <a:buNone/>
              <a:defRPr sz="1600">
                <a:solidFill>
                  <a:schemeClr val="tx1">
                    <a:tint val="75000"/>
                  </a:schemeClr>
                </a:solidFill>
              </a:defRPr>
            </a:lvl3pPr>
            <a:lvl4pPr marL="1367497" indent="0">
              <a:buNone/>
              <a:defRPr sz="1466">
                <a:solidFill>
                  <a:schemeClr val="tx1">
                    <a:tint val="75000"/>
                  </a:schemeClr>
                </a:solidFill>
              </a:defRPr>
            </a:lvl4pPr>
            <a:lvl5pPr marL="1823344" indent="0">
              <a:buNone/>
              <a:defRPr sz="1466">
                <a:solidFill>
                  <a:schemeClr val="tx1">
                    <a:tint val="75000"/>
                  </a:schemeClr>
                </a:solidFill>
              </a:defRPr>
            </a:lvl5pPr>
            <a:lvl6pPr marL="2279133" indent="0">
              <a:buNone/>
              <a:defRPr sz="1466">
                <a:solidFill>
                  <a:schemeClr val="tx1">
                    <a:tint val="75000"/>
                  </a:schemeClr>
                </a:solidFill>
              </a:defRPr>
            </a:lvl6pPr>
            <a:lvl7pPr marL="2735007" indent="0">
              <a:buNone/>
              <a:defRPr sz="1466">
                <a:solidFill>
                  <a:schemeClr val="tx1">
                    <a:tint val="75000"/>
                  </a:schemeClr>
                </a:solidFill>
              </a:defRPr>
            </a:lvl7pPr>
            <a:lvl8pPr marL="3190833" indent="0">
              <a:buNone/>
              <a:defRPr sz="1466">
                <a:solidFill>
                  <a:schemeClr val="tx1">
                    <a:tint val="75000"/>
                  </a:schemeClr>
                </a:solidFill>
              </a:defRPr>
            </a:lvl8pPr>
            <a:lvl9pPr marL="3646684" indent="0">
              <a:buNone/>
              <a:defRPr sz="1466">
                <a:solidFill>
                  <a:schemeClr val="tx1">
                    <a:tint val="75000"/>
                  </a:schemeClr>
                </a:solidFill>
              </a:defRPr>
            </a:lvl9pPr>
          </a:lstStyle>
          <a:p>
            <a:pPr lvl="0"/>
            <a:r>
              <a:rPr lang="en-US"/>
              <a:t>Click to edit Master text styles</a:t>
            </a:r>
          </a:p>
        </p:txBody>
      </p:sp>
      <p:sp>
        <p:nvSpPr>
          <p:cNvPr id="9" name="Title 1"/>
          <p:cNvSpPr>
            <a:spLocks noGrp="1"/>
          </p:cNvSpPr>
          <p:nvPr>
            <p:ph type="title" hasCustomPrompt="1"/>
          </p:nvPr>
        </p:nvSpPr>
        <p:spPr bwMode="white">
          <a:xfrm>
            <a:off x="2886587" y="2721865"/>
            <a:ext cx="8770491" cy="886140"/>
          </a:xfrm>
        </p:spPr>
        <p:txBody>
          <a:bodyPr vert="horz" lIns="0" tIns="0" rIns="0" bIns="0" rtlCol="0" anchor="b" anchorCtr="0">
            <a:spAutoFit/>
          </a:bodyPr>
          <a:lstStyle>
            <a:lvl1pPr>
              <a:defRPr sz="7197" b="0" cap="none" baseline="0" dirty="0">
                <a:solidFill>
                  <a:srgbClr val="FFFFFF"/>
                </a:solidFill>
                <a:effectLst>
                  <a:outerShdw blurRad="50800" dist="38100" dir="5400000" algn="t" rotWithShape="0">
                    <a:prstClr val="black">
                      <a:alpha val="40000"/>
                    </a:prstClr>
                  </a:outerShdw>
                </a:effectLst>
              </a:defRPr>
            </a:lvl1pPr>
          </a:lstStyle>
          <a:p>
            <a:pPr lvl="0"/>
            <a:r>
              <a:rPr lang="en-US" dirty="0"/>
              <a:t>Click </a:t>
            </a:r>
            <a:r>
              <a:rPr lang="en-US"/>
              <a:t>to edit title</a:t>
            </a:r>
            <a:endParaRPr dirty="0"/>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6886" y="6216535"/>
            <a:ext cx="1785147" cy="653796"/>
          </a:xfrm>
          <a:prstGeom prst="rect">
            <a:avLst/>
          </a:prstGeom>
        </p:spPr>
      </p:pic>
      <p:cxnSp>
        <p:nvCxnSpPr>
          <p:cNvPr id="12" name="Straight Connector 11"/>
          <p:cNvCxnSpPr/>
          <p:nvPr userDrawn="1"/>
        </p:nvCxnSpPr>
        <p:spPr bwMode="white">
          <a:xfrm>
            <a:off x="2439795" y="2600324"/>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989639" y="6556248"/>
            <a:ext cx="2787651" cy="182880"/>
          </a:xfrm>
          <a:prstGeom prst="rect">
            <a:avLst/>
          </a:prstGeom>
          <a:noFill/>
        </p:spPr>
        <p:txBody>
          <a:bodyPr wrap="none" lIns="0" tIns="0" rIns="0" bIns="0" rtlCol="0" anchor="ctr" anchorCtr="0">
            <a:noAutofit/>
          </a:bodyPr>
          <a:lstStyle/>
          <a:p>
            <a:r>
              <a:rPr sz="800" dirty="0">
                <a:solidFill>
                  <a:srgbClr val="FFFFFF"/>
                </a:solidFill>
              </a:rPr>
              <a:t>Copyright © </a:t>
            </a:r>
            <a:r>
              <a:rPr lang="en-US" sz="800" dirty="0">
                <a:solidFill>
                  <a:srgbClr val="FFFFFF"/>
                </a:solidFill>
              </a:rPr>
              <a:t>2016</a:t>
            </a:r>
            <a:r>
              <a:rPr sz="800" dirty="0">
                <a:solidFill>
                  <a:srgbClr val="FFFFFF"/>
                </a:solidFill>
              </a:rPr>
              <a:t> Oracle and/or its affiliates. All rights reserved.  |</a:t>
            </a:r>
          </a:p>
        </p:txBody>
      </p:sp>
    </p:spTree>
    <p:extLst>
      <p:ext uri="{BB962C8B-B14F-4D97-AF65-F5344CB8AC3E}">
        <p14:creationId xmlns:p14="http://schemas.microsoft.com/office/powerpoint/2010/main" val="12186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823008" y="5410203"/>
            <a:ext cx="1828324"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lnSpc>
                <a:spcPct val="90000"/>
              </a:lnSpc>
              <a:defRPr/>
            </a:pPr>
            <a:endParaRPr lang="en-US"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2"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4"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7D954B23-A680-B14C-AAA6-DCAA6A27D126}" type="slidenum">
              <a:rPr lang="en-US"/>
              <a:pPr>
                <a:defRPr/>
              </a:pPr>
              <a:t>‹#›</a:t>
            </a:fld>
            <a:endParaRPr lang="en-US" dirty="0"/>
          </a:p>
        </p:txBody>
      </p:sp>
    </p:spTree>
    <p:extLst>
      <p:ext uri="{BB962C8B-B14F-4D97-AF65-F5344CB8AC3E}">
        <p14:creationId xmlns:p14="http://schemas.microsoft.com/office/powerpoint/2010/main" val="5132059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1886" y="241004"/>
            <a:ext cx="10969944" cy="565047"/>
          </a:xfrm>
        </p:spPr>
        <p:txBody>
          <a:bodyPr/>
          <a:lstStyle>
            <a:lvl1pPr>
              <a:defRPr>
                <a:latin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8882708"/>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1063575">
              <a:defRPr/>
            </a:pPr>
            <a:endParaRPr sz="2200" dirty="0">
              <a:solidFill>
                <a:srgbClr val="FFFFFF"/>
              </a:solidFill>
              <a:latin typeface="Calibri"/>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latin typeface="Calibri"/>
              </a:rPr>
              <a:t>Copyright © 201</a:t>
            </a:r>
            <a:r>
              <a:rPr lang="en-US" sz="800" dirty="0">
                <a:solidFill>
                  <a:srgbClr val="FFFFFF"/>
                </a:solidFill>
                <a:latin typeface="Calibri"/>
              </a:rPr>
              <a:t>5,</a:t>
            </a:r>
            <a:r>
              <a:rPr sz="800" dirty="0">
                <a:solidFill>
                  <a:srgbClr val="FFFFFF"/>
                </a:solidFill>
                <a:latin typeface="Calibri"/>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15387903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latin typeface="Calibri"/>
              </a:rPr>
              <a:t>Copyright © 201</a:t>
            </a:r>
            <a:r>
              <a:rPr lang="en-US" sz="800" dirty="0">
                <a:solidFill>
                  <a:srgbClr val="5F5F5F"/>
                </a:solidFill>
                <a:latin typeface="Calibri"/>
              </a:rPr>
              <a:t>5,</a:t>
            </a:r>
            <a:r>
              <a:rPr sz="800" dirty="0">
                <a:solidFill>
                  <a:srgbClr val="5F5F5F"/>
                </a:solidFill>
                <a:latin typeface="Calibri"/>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76170" tIns="38084" rIns="76170" bIns="38084"/>
          <a:lstStyle>
            <a:lvl1pPr>
              <a:defRPr sz="800"/>
            </a:lvl1pPr>
          </a:lstStyle>
          <a:p>
            <a:pPr defTabSz="1063575"/>
            <a:r>
              <a:rPr lang="en-US" dirty="0" smtClean="0">
                <a:solidFill>
                  <a:srgbClr val="5F5F5F"/>
                </a:solidFill>
                <a:latin typeface="Calibri"/>
              </a:rPr>
              <a:t>Oracle – Internal/Highly Restricted</a:t>
            </a:r>
            <a:endParaRPr lang="en-US" dirty="0">
              <a:solidFill>
                <a:srgbClr val="5F5F5F"/>
              </a:solidFill>
              <a:latin typeface="Calibri"/>
            </a:endParaRPr>
          </a:p>
        </p:txBody>
      </p:sp>
    </p:spTree>
    <p:extLst>
      <p:ext uri="{BB962C8B-B14F-4D97-AF65-F5344CB8AC3E}">
        <p14:creationId xmlns:p14="http://schemas.microsoft.com/office/powerpoint/2010/main" val="20942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latin typeface="Calibri"/>
              </a:rPr>
              <a:t>Copyright © 201</a:t>
            </a:r>
            <a:r>
              <a:rPr lang="en-US" sz="800" dirty="0">
                <a:solidFill>
                  <a:srgbClr val="5F5F5F">
                    <a:lumMod val="60000"/>
                    <a:lumOff val="40000"/>
                  </a:srgbClr>
                </a:solidFill>
                <a:latin typeface="Calibri"/>
              </a:rPr>
              <a:t>5,</a:t>
            </a:r>
            <a:r>
              <a:rPr sz="800" dirty="0">
                <a:solidFill>
                  <a:srgbClr val="5F5F5F">
                    <a:lumMod val="60000"/>
                    <a:lumOff val="40000"/>
                  </a:srgbClr>
                </a:solidFill>
                <a:latin typeface="Calibri"/>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5770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2957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3541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00928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740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76170" tIns="38084" rIns="76170" bIns="38084"/>
          <a:lstStyle>
            <a:lvl1pPr>
              <a:defRPr/>
            </a:lvl1pPr>
          </a:lstStyle>
          <a:p>
            <a:pPr defTabSz="1063575">
              <a:defRPr/>
            </a:pPr>
            <a:endParaRPr lang="en-US" sz="2200" dirty="0">
              <a:solidFill>
                <a:srgbClr val="5F5F5F"/>
              </a:solidFill>
              <a:latin typeface="Calibri"/>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76170" tIns="38084" rIns="76170" bIns="38084"/>
          <a:lstStyle>
            <a:lvl1pPr>
              <a:defRPr/>
            </a:lvl1pPr>
          </a:lstStyle>
          <a:p>
            <a:pPr defTabSz="1063575">
              <a:defRPr/>
            </a:pPr>
            <a:r>
              <a:rPr lang="en-US" sz="2200" dirty="0" smtClean="0">
                <a:solidFill>
                  <a:srgbClr val="5F5F5F"/>
                </a:solidFill>
                <a:latin typeface="Calibri"/>
              </a:rPr>
              <a:t>Oracle – Internal/Highly Restricted</a:t>
            </a:r>
            <a:endParaRPr lang="en-US" sz="2200" dirty="0">
              <a:solidFill>
                <a:srgbClr val="5F5F5F"/>
              </a:solidFill>
              <a:latin typeface="Calibri"/>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latin typeface="Calibri"/>
              </a:rPr>
              <a:pPr>
                <a:defRPr/>
              </a:pPr>
              <a:t>‹#›</a:t>
            </a:fld>
            <a:endParaRPr dirty="0">
              <a:solidFill>
                <a:srgbClr val="5F5F5F"/>
              </a:solidFill>
              <a:latin typeface="Calibri"/>
            </a:endParaRPr>
          </a:p>
        </p:txBody>
      </p:sp>
    </p:spTree>
    <p:extLst>
      <p:ext uri="{BB962C8B-B14F-4D97-AF65-F5344CB8AC3E}">
        <p14:creationId xmlns:p14="http://schemas.microsoft.com/office/powerpoint/2010/main" val="514142013"/>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1063575">
              <a:defRPr/>
            </a:pPr>
            <a:endParaRPr sz="2200"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rPr>
              <a:t>Copyright © 201</a:t>
            </a:r>
            <a:r>
              <a:rPr lang="en-US" sz="800" dirty="0">
                <a:solidFill>
                  <a:srgbClr val="FFFFFF"/>
                </a:solidFill>
              </a:rPr>
              <a:t>5,</a:t>
            </a:r>
            <a:r>
              <a:rPr sz="800"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27390501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5"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030DC05-9582-414D-8060-E1628D4D3F27}" type="slidenum">
              <a:rPr lang="en-US"/>
              <a:pPr>
                <a:defRPr/>
              </a:pPr>
              <a:t>‹#›</a:t>
            </a:fld>
            <a:endParaRPr lang="en-US" dirty="0"/>
          </a:p>
        </p:txBody>
      </p:sp>
    </p:spTree>
    <p:extLst>
      <p:ext uri="{BB962C8B-B14F-4D97-AF65-F5344CB8AC3E}">
        <p14:creationId xmlns:p14="http://schemas.microsoft.com/office/powerpoint/2010/main" val="3099960478"/>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rPr>
              <a:t>Copyright © 201</a:t>
            </a:r>
            <a:r>
              <a:rPr lang="en-US" sz="800" dirty="0">
                <a:solidFill>
                  <a:srgbClr val="5F5F5F"/>
                </a:solidFill>
              </a:rPr>
              <a:t>5,</a:t>
            </a:r>
            <a:r>
              <a:rPr sz="800"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91429" tIns="45715" rIns="91429" bIns="45715"/>
          <a:lstStyle>
            <a:lvl1pPr>
              <a:defRPr sz="800"/>
            </a:lvl1pPr>
          </a:lstStyle>
          <a:p>
            <a:pPr defTabSz="106357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29492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rPr>
              <a:t>Copyright © 201</a:t>
            </a:r>
            <a:r>
              <a:rPr lang="en-US" sz="800" dirty="0">
                <a:solidFill>
                  <a:srgbClr val="5F5F5F">
                    <a:lumMod val="60000"/>
                    <a:lumOff val="40000"/>
                  </a:srgbClr>
                </a:solidFill>
              </a:rPr>
              <a:t>5,</a:t>
            </a:r>
            <a:r>
              <a:rPr sz="800"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629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331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746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4119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95401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91429" tIns="45715" rIns="91429" bIns="45715"/>
          <a:lstStyle>
            <a:lvl1pPr>
              <a:defRPr/>
            </a:lvl1pPr>
          </a:lstStyle>
          <a:p>
            <a:pPr defTabSz="1063575">
              <a:defRPr/>
            </a:pPr>
            <a:endParaRPr lang="en-US" sz="2200" dirty="0">
              <a:solidFill>
                <a:srgbClr val="5F5F5F"/>
              </a:solidFill>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91429" tIns="45715" rIns="91429" bIns="45715"/>
          <a:lstStyle>
            <a:lvl1pPr>
              <a:defRPr/>
            </a:lvl1pPr>
          </a:lstStyle>
          <a:p>
            <a:pPr defTabSz="1063575">
              <a:defRPr/>
            </a:pPr>
            <a:r>
              <a:rPr lang="en-US" sz="2200" dirty="0" smtClean="0">
                <a:solidFill>
                  <a:srgbClr val="5F5F5F"/>
                </a:solidFill>
              </a:rPr>
              <a:t>Oracle – Internal/Highly Restricted</a:t>
            </a:r>
            <a:endParaRPr lang="en-US" sz="2200"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rPr>
              <a:pPr>
                <a:defRPr/>
              </a:pPr>
              <a:t>‹#›</a:t>
            </a:fld>
            <a:endParaRPr dirty="0">
              <a:solidFill>
                <a:srgbClr val="5F5F5F"/>
              </a:solidFill>
            </a:endParaRPr>
          </a:p>
        </p:txBody>
      </p:sp>
    </p:spTree>
    <p:extLst>
      <p:ext uri="{BB962C8B-B14F-4D97-AF65-F5344CB8AC3E}">
        <p14:creationId xmlns:p14="http://schemas.microsoft.com/office/powerpoint/2010/main" val="1017527732"/>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1063695">
              <a:defRPr/>
            </a:pPr>
            <a:endParaRPr sz="2166"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FFFFFF"/>
                </a:solidFill>
              </a:rPr>
              <a:t>Copyright © 201</a:t>
            </a:r>
            <a:r>
              <a:rPr lang="en-US" sz="833" dirty="0">
                <a:solidFill>
                  <a:srgbClr val="FFFFFF"/>
                </a:solidFill>
              </a:rPr>
              <a:t>5,</a:t>
            </a:r>
            <a:r>
              <a:rPr sz="833"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4"/>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4"/>
            <a:ext cx="9144000" cy="1470025"/>
          </a:xfrm>
        </p:spPr>
        <p:txBody>
          <a:bodyPr/>
          <a:lstStyle>
            <a:lvl1pPr>
              <a:lnSpc>
                <a:spcPct val="80000"/>
              </a:lnSpc>
              <a:defRPr sz="4832"/>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16" b="1">
                <a:solidFill>
                  <a:schemeClr val="tx1"/>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3" indent="0" algn="ctr">
              <a:buNone/>
              <a:defRPr>
                <a:solidFill>
                  <a:schemeClr val="tx1">
                    <a:tint val="75000"/>
                  </a:schemeClr>
                </a:solidFill>
              </a:defRPr>
            </a:lvl5pPr>
            <a:lvl6pPr marL="2285741" indent="0" algn="ctr">
              <a:buNone/>
              <a:defRPr>
                <a:solidFill>
                  <a:schemeClr val="tx1">
                    <a:tint val="75000"/>
                  </a:schemeClr>
                </a:solidFill>
              </a:defRPr>
            </a:lvl6pPr>
            <a:lvl7pPr marL="2742889" indent="0" algn="ctr">
              <a:buNone/>
              <a:defRPr>
                <a:solidFill>
                  <a:schemeClr val="tx1">
                    <a:tint val="75000"/>
                  </a:schemeClr>
                </a:solidFill>
              </a:defRPr>
            </a:lvl7pPr>
            <a:lvl8pPr marL="3200037" indent="0" algn="ctr">
              <a:buNone/>
              <a:defRPr>
                <a:solidFill>
                  <a:schemeClr val="tx1">
                    <a:tint val="75000"/>
                  </a:schemeClr>
                </a:solidFill>
              </a:defRPr>
            </a:lvl8pPr>
            <a:lvl9pPr marL="36571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0"/>
            <a:ext cx="9144000" cy="2514149"/>
          </a:xfrm>
        </p:spPr>
        <p:txBody>
          <a:bodyPr>
            <a:noAutofit/>
          </a:bodyPr>
          <a:lstStyle>
            <a:lvl1pPr marL="1588" indent="0">
              <a:spcBef>
                <a:spcPts val="0"/>
              </a:spcBef>
              <a:buFontTx/>
              <a:buNone/>
              <a:defRPr sz="2416" baseline="0"/>
            </a:lvl1pPr>
            <a:lvl2pPr marL="1588" indent="0">
              <a:buFontTx/>
              <a:buNone/>
              <a:defRPr sz="2416"/>
            </a:lvl2pPr>
            <a:lvl3pPr marL="1588" indent="0">
              <a:buFontTx/>
              <a:buNone/>
              <a:defRPr sz="2416"/>
            </a:lvl3pPr>
            <a:lvl4pPr marL="1588" indent="0">
              <a:buFontTx/>
              <a:buNone/>
              <a:defRPr sz="2416"/>
            </a:lvl4pPr>
            <a:lvl5pPr marL="1588" indent="0">
              <a:buFontTx/>
              <a:buNone/>
              <a:defRPr sz="2416"/>
            </a:lvl5pPr>
            <a:lvl6pPr marL="1588" indent="0">
              <a:buFontTx/>
              <a:buNone/>
              <a:defRPr sz="2416"/>
            </a:lvl6pPr>
            <a:lvl7pPr marL="1588" indent="0">
              <a:buFontTx/>
              <a:buNone/>
              <a:defRPr sz="2416"/>
            </a:lvl7pPr>
            <a:lvl8pPr marL="1588" indent="0">
              <a:buFontTx/>
              <a:buNone/>
              <a:defRPr sz="2416"/>
            </a:lvl8pPr>
            <a:lvl9pPr marL="1588" indent="0">
              <a:buFontTx/>
              <a:buNone/>
              <a:defRPr sz="2416"/>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8" y="6264284"/>
            <a:ext cx="1622425" cy="593725"/>
          </a:xfrm>
          <a:prstGeom prst="rect">
            <a:avLst/>
          </a:prstGeom>
          <a:noFill/>
          <a:ln w="9525">
            <a:noFill/>
            <a:miter lim="800000"/>
            <a:headEnd/>
            <a:tailEnd/>
          </a:ln>
        </p:spPr>
      </p:pic>
    </p:spTree>
    <p:extLst>
      <p:ext uri="{BB962C8B-B14F-4D97-AF65-F5344CB8AC3E}">
        <p14:creationId xmlns:p14="http://schemas.microsoft.com/office/powerpoint/2010/main" val="31926360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665"/>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33" b="1">
                <a:solidFill>
                  <a:schemeClr val="tx1"/>
                </a:solidFill>
              </a:defRPr>
            </a:lvl1pPr>
            <a:lvl2pPr marL="531878" indent="0" algn="ctr">
              <a:buNone/>
              <a:defRPr>
                <a:solidFill>
                  <a:schemeClr val="tx1">
                    <a:tint val="75000"/>
                  </a:schemeClr>
                </a:solidFill>
              </a:defRPr>
            </a:lvl2pPr>
            <a:lvl3pPr marL="1063695" indent="0" algn="ctr">
              <a:buNone/>
              <a:defRPr>
                <a:solidFill>
                  <a:schemeClr val="tx1">
                    <a:tint val="75000"/>
                  </a:schemeClr>
                </a:solidFill>
              </a:defRPr>
            </a:lvl3pPr>
            <a:lvl4pPr marL="1595532" indent="0" algn="ctr">
              <a:buNone/>
              <a:defRPr>
                <a:solidFill>
                  <a:schemeClr val="tx1">
                    <a:tint val="75000"/>
                  </a:schemeClr>
                </a:solidFill>
              </a:defRPr>
            </a:lvl4pPr>
            <a:lvl5pPr marL="2127382" indent="0" algn="ctr">
              <a:buNone/>
              <a:defRPr>
                <a:solidFill>
                  <a:schemeClr val="tx1">
                    <a:tint val="75000"/>
                  </a:schemeClr>
                </a:solidFill>
              </a:defRPr>
            </a:lvl5pPr>
            <a:lvl6pPr marL="2659227" indent="0" algn="ctr">
              <a:buNone/>
              <a:defRPr>
                <a:solidFill>
                  <a:schemeClr val="tx1">
                    <a:tint val="75000"/>
                  </a:schemeClr>
                </a:solidFill>
              </a:defRPr>
            </a:lvl6pPr>
            <a:lvl7pPr marL="3191075" indent="0" algn="ctr">
              <a:buNone/>
              <a:defRPr>
                <a:solidFill>
                  <a:schemeClr val="tx1">
                    <a:tint val="75000"/>
                  </a:schemeClr>
                </a:solidFill>
              </a:defRPr>
            </a:lvl7pPr>
            <a:lvl8pPr marL="3722919" indent="0" algn="ctr">
              <a:buNone/>
              <a:defRPr>
                <a:solidFill>
                  <a:schemeClr val="tx1">
                    <a:tint val="75000"/>
                  </a:schemeClr>
                </a:solidFill>
              </a:defRPr>
            </a:lvl8pPr>
            <a:lvl9pPr marL="4254764"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3"/>
            <a:ext cx="11125200" cy="2514149"/>
          </a:xfrm>
        </p:spPr>
        <p:txBody>
          <a:bodyPr>
            <a:noAutofit/>
          </a:bodyPr>
          <a:lstStyle>
            <a:lvl1pPr marL="1889" indent="0">
              <a:spcBef>
                <a:spcPts val="0"/>
              </a:spcBef>
              <a:buFontTx/>
              <a:buNone/>
              <a:defRPr sz="2833"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5F5F5F"/>
                </a:solidFill>
              </a:rPr>
              <a:t>Copyright © 201</a:t>
            </a:r>
            <a:r>
              <a:rPr lang="en-US" sz="833" dirty="0">
                <a:solidFill>
                  <a:srgbClr val="5F5F5F"/>
                </a:solidFill>
              </a:rPr>
              <a:t>5,</a:t>
            </a:r>
            <a:r>
              <a:rPr sz="833"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2" y="6543040"/>
            <a:ext cx="1895487" cy="314960"/>
          </a:xfrm>
          <a:prstGeom prst="rect">
            <a:avLst/>
          </a:prstGeom>
        </p:spPr>
        <p:txBody>
          <a:bodyPr/>
          <a:lstStyle>
            <a:lvl1pPr>
              <a:defRPr sz="833"/>
            </a:lvl1pPr>
          </a:lstStyle>
          <a:p>
            <a:pPr defTabSz="106369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181536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695">
              <a:defRPr/>
            </a:pPr>
            <a:r>
              <a:rPr sz="833" dirty="0">
                <a:solidFill>
                  <a:srgbClr val="5F5F5F">
                    <a:lumMod val="60000"/>
                    <a:lumOff val="40000"/>
                  </a:srgbClr>
                </a:solidFill>
              </a:rPr>
              <a:t>Copyright © 201</a:t>
            </a:r>
            <a:r>
              <a:rPr lang="en-US" sz="833" dirty="0">
                <a:solidFill>
                  <a:srgbClr val="5F5F5F">
                    <a:lumMod val="60000"/>
                    <a:lumOff val="40000"/>
                  </a:srgbClr>
                </a:solidFill>
              </a:rPr>
              <a:t>5,</a:t>
            </a:r>
            <a:r>
              <a:rPr sz="833"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4" y="65430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39219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dirty="0"/>
          </a:p>
        </p:txBody>
      </p:sp>
      <p:sp>
        <p:nvSpPr>
          <p:cNvPr id="7" name="Text Placeholder 12"/>
          <p:cNvSpPr>
            <a:spLocks noGrp="1"/>
          </p:cNvSpPr>
          <p:nvPr>
            <p:ph type="body" sz="quarter" idx="13"/>
          </p:nvPr>
        </p:nvSpPr>
        <p:spPr>
          <a:xfrm>
            <a:off x="532006" y="1373750"/>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Content Placeholder 2"/>
          <p:cNvSpPr>
            <a:spLocks noGrp="1"/>
          </p:cNvSpPr>
          <p:nvPr>
            <p:ph idx="1"/>
          </p:nvPr>
        </p:nvSpPr>
        <p:spPr>
          <a:xfrm>
            <a:off x="531155"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pPr>
                <a:defRPr/>
              </a:pPr>
              <a:t>‹#›</a:t>
            </a:fld>
            <a:endParaRPr lang="en-US" dirty="0"/>
          </a:p>
        </p:txBody>
      </p:sp>
    </p:spTree>
    <p:extLst>
      <p:ext uri="{BB962C8B-B14F-4D97-AF65-F5344CB8AC3E}">
        <p14:creationId xmlns:p14="http://schemas.microsoft.com/office/powerpoint/2010/main" val="1952723751"/>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41011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6073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8226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2"/>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7" name="Rectangle 6"/>
          <p:cNvSpPr/>
          <p:nvPr/>
        </p:nvSpPr>
        <p:spPr bwMode="gray">
          <a:xfrm>
            <a:off x="11995159"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8" name="Rectangle 7"/>
          <p:cNvSpPr/>
          <p:nvPr/>
        </p:nvSpPr>
        <p:spPr bwMode="gray">
          <a:xfrm>
            <a:off x="-281"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9" name="Rectangle 8"/>
          <p:cNvSpPr/>
          <p:nvPr/>
        </p:nvSpPr>
        <p:spPr bwMode="gray">
          <a:xfrm>
            <a:off x="-287" y="8"/>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5" y="2843841"/>
            <a:ext cx="4544567" cy="569547"/>
          </a:xfrm>
          <a:prstGeom prst="rect">
            <a:avLst/>
          </a:prstGeom>
        </p:spPr>
      </p:pic>
      <p:sp>
        <p:nvSpPr>
          <p:cNvPr id="12" name="TextBox 11"/>
          <p:cNvSpPr txBox="1"/>
          <p:nvPr userDrawn="1"/>
        </p:nvSpPr>
        <p:spPr>
          <a:xfrm>
            <a:off x="5986363" y="6559354"/>
            <a:ext cx="4421306" cy="182880"/>
          </a:xfrm>
          <a:prstGeom prst="rect">
            <a:avLst/>
          </a:prstGeom>
          <a:noFill/>
        </p:spPr>
        <p:txBody>
          <a:bodyPr wrap="none" lIns="0" tIns="0" rIns="0" bIns="0" rtlCol="0" anchor="ctr" anchorCtr="0">
            <a:noAutofit/>
          </a:bodyPr>
          <a:lstStyle/>
          <a:p>
            <a:pPr marL="0" algn="l" defTabSz="914257" rtl="0" eaLnBrk="1" fontAlgn="auto" latinLnBrk="0" hangingPunct="1">
              <a:spcBef>
                <a:spcPts val="0"/>
              </a:spcBef>
              <a:spcAft>
                <a:spcPts val="0"/>
              </a:spcAft>
              <a:defRPr/>
            </a:pPr>
            <a:r>
              <a:rPr sz="800" kern="1200" dirty="0">
                <a:solidFill>
                  <a:srgbClr val="5F5F5F">
                    <a:lumMod val="60000"/>
                    <a:lumOff val="40000"/>
                  </a:srgbClr>
                </a:solidFill>
                <a:latin typeface="+mn-lt"/>
                <a:ea typeface="+mn-ea"/>
                <a:cs typeface="+mn-cs"/>
              </a:rPr>
              <a:t>Copyright © </a:t>
            </a:r>
            <a:r>
              <a:rPr sz="800" kern="1200" dirty="0" smtClean="0">
                <a:solidFill>
                  <a:srgbClr val="5F5F5F">
                    <a:lumMod val="60000"/>
                    <a:lumOff val="40000"/>
                  </a:srgbClr>
                </a:solidFill>
                <a:latin typeface="+mn-lt"/>
                <a:ea typeface="+mn-ea"/>
                <a:cs typeface="+mn-cs"/>
              </a:rPr>
              <a:t>201</a:t>
            </a:r>
            <a:r>
              <a:rPr lang="en-US" sz="800" kern="1200" dirty="0" smtClean="0">
                <a:solidFill>
                  <a:srgbClr val="5F5F5F">
                    <a:lumMod val="60000"/>
                    <a:lumOff val="40000"/>
                  </a:srgbClr>
                </a:solidFill>
                <a:latin typeface="+mn-lt"/>
                <a:ea typeface="+mn-ea"/>
                <a:cs typeface="+mn-cs"/>
              </a:rPr>
              <a:t>6</a:t>
            </a:r>
            <a:r>
              <a:rPr sz="800" kern="1200" dirty="0" smtClean="0">
                <a:solidFill>
                  <a:srgbClr val="5F5F5F">
                    <a:lumMod val="60000"/>
                    <a:lumOff val="40000"/>
                  </a:srgbClr>
                </a:solidFill>
                <a:latin typeface="+mn-lt"/>
                <a:ea typeface="+mn-ea"/>
                <a:cs typeface="+mn-cs"/>
              </a:rPr>
              <a:t> </a:t>
            </a:r>
            <a:r>
              <a:rPr sz="800" kern="1200" dirty="0">
                <a:solidFill>
                  <a:srgbClr val="5F5F5F">
                    <a:lumMod val="60000"/>
                    <a:lumOff val="40000"/>
                  </a:srgbClr>
                </a:solidFill>
                <a:latin typeface="+mn-lt"/>
                <a:ea typeface="+mn-ea"/>
                <a:cs typeface="+mn-cs"/>
              </a:rPr>
              <a:t>Oracle and/or its affiliates. All rights reserved.  </a:t>
            </a:r>
            <a:r>
              <a:rPr sz="800" kern="1200" dirty="0" smtClean="0">
                <a:solidFill>
                  <a:srgbClr val="5F5F5F">
                    <a:lumMod val="60000"/>
                    <a:lumOff val="40000"/>
                  </a:srgbClr>
                </a:solidFill>
                <a:latin typeface="+mn-lt"/>
                <a:ea typeface="+mn-ea"/>
                <a:cs typeface="+mn-cs"/>
              </a:rPr>
              <a:t>|</a:t>
            </a:r>
            <a:endParaRPr lang="en-US" sz="800" kern="1200" dirty="0" smtClean="0">
              <a:solidFill>
                <a:srgbClr val="5F5F5F">
                  <a:lumMod val="60000"/>
                  <a:lumOff val="40000"/>
                </a:srgbClr>
              </a:solidFill>
              <a:latin typeface="+mn-lt"/>
              <a:ea typeface="+mn-ea"/>
              <a:cs typeface="+mn-cs"/>
            </a:endParaRPr>
          </a:p>
        </p:txBody>
      </p:sp>
      <p:sp>
        <p:nvSpPr>
          <p:cNvPr id="13" name="Footer Placeholder 3"/>
          <p:cNvSpPr>
            <a:spLocks noGrp="1"/>
          </p:cNvSpPr>
          <p:nvPr>
            <p:ph type="ftr" sz="quarter" idx="3"/>
          </p:nvPr>
        </p:nvSpPr>
        <p:spPr>
          <a:xfrm>
            <a:off x="8681402" y="6497418"/>
            <a:ext cx="1895487" cy="314960"/>
          </a:xfrm>
          <a:prstGeom prst="rect">
            <a:avLst/>
          </a:prstGeom>
        </p:spPr>
        <p:txBody>
          <a:bodyPr anchor="ctr"/>
          <a:lstStyle>
            <a:lvl1pPr marL="0" algn="l" defTabSz="914257" rtl="0" eaLnBrk="1" fontAlgn="auto" latinLnBrk="0" hangingPunct="1">
              <a:spcBef>
                <a:spcPts val="0"/>
              </a:spcBef>
              <a:spcAft>
                <a:spcPts val="0"/>
              </a:spcAft>
              <a:defRPr lang="en-US" sz="800" kern="1200" smtClean="0">
                <a:solidFill>
                  <a:srgbClr val="5F5F5F">
                    <a:lumMod val="60000"/>
                    <a:lumOff val="40000"/>
                  </a:srgbClr>
                </a:solidFill>
                <a:latin typeface="+mn-lt"/>
                <a:ea typeface="+mn-ea"/>
                <a:cs typeface="+mn-cs"/>
              </a:defRPr>
            </a:lvl1pPr>
          </a:lstStyle>
          <a:p>
            <a:pPr>
              <a:defRPr/>
            </a:pPr>
            <a:r>
              <a:rPr lang="en-US" dirty="0" smtClean="0"/>
              <a:t>Oracle – Internal/Highly Restricted</a:t>
            </a:r>
            <a:endParaRPr lang="en-US" dirty="0"/>
          </a:p>
        </p:txBody>
      </p:sp>
      <p:sp>
        <p:nvSpPr>
          <p:cNvPr id="14" name="Slide Number Placeholder 5"/>
          <p:cNvSpPr>
            <a:spLocks noGrp="1"/>
          </p:cNvSpPr>
          <p:nvPr>
            <p:ph type="sldNum" sz="quarter" idx="4"/>
          </p:nvPr>
        </p:nvSpPr>
        <p:spPr>
          <a:xfrm>
            <a:off x="11240419" y="6507704"/>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6011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4" y="1981208"/>
            <a:ext cx="8861082" cy="3962401"/>
          </a:xfrm>
        </p:spPr>
        <p:txBody>
          <a:bodyPr>
            <a:noAutofit/>
          </a:bodyPr>
          <a:lstStyle>
            <a:lvl1pPr marL="1588" indent="0">
              <a:spcBef>
                <a:spcPts val="2398"/>
              </a:spcBef>
              <a:buNone/>
              <a:defRPr sz="2800"/>
            </a:lvl1pPr>
            <a:lvl2pPr marL="1588" indent="0">
              <a:spcBef>
                <a:spcPts val="2398"/>
              </a:spcBef>
              <a:buNone/>
              <a:defRPr sz="2800"/>
            </a:lvl2pPr>
            <a:lvl3pPr marL="1588" indent="0">
              <a:spcBef>
                <a:spcPts val="2398"/>
              </a:spcBef>
              <a:buNone/>
              <a:defRPr sz="2800"/>
            </a:lvl3pPr>
            <a:lvl4pPr marL="1588" indent="0">
              <a:spcBef>
                <a:spcPts val="2398"/>
              </a:spcBef>
              <a:buNone/>
              <a:defRPr sz="2800"/>
            </a:lvl4pPr>
            <a:lvl5pPr marL="1588" indent="0">
              <a:spcBef>
                <a:spcPts val="2398"/>
              </a:spcBef>
              <a:buNone/>
              <a:defRPr sz="2800"/>
            </a:lvl5pPr>
            <a:lvl6pPr marL="1588" indent="0">
              <a:spcBef>
                <a:spcPts val="2398"/>
              </a:spcBef>
              <a:buNone/>
              <a:defRPr sz="2800"/>
            </a:lvl6pPr>
            <a:lvl7pPr marL="1588" indent="0">
              <a:spcBef>
                <a:spcPts val="2398"/>
              </a:spcBef>
              <a:buNone/>
              <a:defRPr sz="2800"/>
            </a:lvl7pPr>
            <a:lvl8pPr marL="1588" indent="0">
              <a:spcBef>
                <a:spcPts val="2398"/>
              </a:spcBef>
              <a:buNone/>
              <a:defRPr sz="2800"/>
            </a:lvl8pPr>
            <a:lvl9pPr marL="1588" indent="0">
              <a:spcBef>
                <a:spcPts val="2398"/>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5"/>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6"/>
          </p:nvPr>
        </p:nvSpPr>
        <p:spPr/>
        <p:txBody>
          <a:bodyPr>
            <a:noAutofit/>
          </a:bodyPr>
          <a:lstStyle>
            <a:lvl1pPr>
              <a:defRPr smtClean="0"/>
            </a:lvl1pPr>
          </a:lstStyle>
          <a:p>
            <a:pPr>
              <a:defRPr/>
            </a:pPr>
            <a:fld id="{DDCC6C82-9423-CB49-8052-54497598D776}" type="slidenum">
              <a:rPr lang="en-US"/>
              <a:pPr>
                <a:defRPr/>
              </a:pPr>
              <a:t>‹#›</a:t>
            </a:fld>
            <a:endParaRPr lang="en-US" dirty="0"/>
          </a:p>
        </p:txBody>
      </p:sp>
    </p:spTree>
    <p:extLst>
      <p:ext uri="{BB962C8B-B14F-4D97-AF65-F5344CB8AC3E}">
        <p14:creationId xmlns:p14="http://schemas.microsoft.com/office/powerpoint/2010/main" val="1442253557"/>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2006" y="2600324"/>
            <a:ext cx="11125199" cy="1371600"/>
          </a:xfrm>
        </p:spPr>
        <p:txBody>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7657A62-A2F1-AF4E-A43C-81E057B9F235}" type="slidenum">
              <a:rPr lang="en-US"/>
              <a:pPr>
                <a:defRPr/>
              </a:pPr>
              <a:t>‹#›</a:t>
            </a:fld>
            <a:endParaRPr lang="en-US" dirty="0"/>
          </a:p>
        </p:txBody>
      </p:sp>
    </p:spTree>
    <p:extLst>
      <p:ext uri="{BB962C8B-B14F-4D97-AF65-F5344CB8AC3E}">
        <p14:creationId xmlns:p14="http://schemas.microsoft.com/office/powerpoint/2010/main" val="4014777423"/>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image" Target="../media/image21.png"/><Relationship Id="rId4" Type="http://schemas.openxmlformats.org/officeDocument/2006/relationships/slideLayout" Target="../slideLayouts/slideLayout54.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10" Type="http://schemas.openxmlformats.org/officeDocument/2006/relationships/image" Target="../media/image21.png"/><Relationship Id="rId4" Type="http://schemas.openxmlformats.org/officeDocument/2006/relationships/slideLayout" Target="../slideLayouts/slideLayout6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5" y="0"/>
            <a:ext cx="12188825" cy="68580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1027" name="Oracle red badge logo" descr="Oracle logo in white on red staging background"/>
          <p:cNvPicPr>
            <a:picLocks noChangeAspect="1"/>
          </p:cNvPicPr>
          <p:nvPr/>
        </p:nvPicPr>
        <p:blipFill>
          <a:blip r:embed="rId5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531332" y="4064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332" y="1524000"/>
            <a:ext cx="1112653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350" y="6555329"/>
            <a:ext cx="1227347"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endParaRPr lang="en-US" dirty="0">
              <a:ea typeface="ＭＳ Ｐゴシック" charset="0"/>
            </a:endParaRPr>
          </a:p>
        </p:txBody>
      </p:sp>
      <p:sp>
        <p:nvSpPr>
          <p:cNvPr id="15" name="TextBox 1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8777652" y="6555329"/>
            <a:ext cx="2499133" cy="184149"/>
          </a:xfrm>
          <a:prstGeom prst="rect">
            <a:avLst/>
          </a:prstGeom>
        </p:spPr>
        <p:txBody>
          <a:bodyPr vert="horz" wrap="none" lIns="0" tIns="0" rIns="0" bIns="0" rtlCol="0" anchor="ctr"/>
          <a:lstStyle>
            <a:lvl1pPr algn="l" fontAlgn="auto">
              <a:spcBef>
                <a:spcPts val="0"/>
              </a:spcBef>
              <a:spcAft>
                <a:spcPts val="0"/>
              </a:spcAft>
              <a:defRPr sz="800">
                <a:solidFill>
                  <a:schemeClr val="tx1">
                    <a:lumMod val="60000"/>
                    <a:lumOff val="40000"/>
                  </a:schemeClr>
                </a:solidFill>
                <a:latin typeface="+mn-lt"/>
                <a:ea typeface="+mn-ea"/>
                <a:cs typeface="+mn-cs"/>
              </a:defRPr>
            </a:lvl1pPr>
          </a:lstStyle>
          <a:p>
            <a:pPr defTabSz="1212091">
              <a:defRPr/>
            </a:pPr>
            <a:r>
              <a:rPr lang="en-US" dirty="0" smtClean="0">
                <a:solidFill>
                  <a:srgbClr val="5F5F5F">
                    <a:lumMod val="60000"/>
                    <a:lumOff val="40000"/>
                  </a:srgbClr>
                </a:solidFill>
              </a:rPr>
              <a:t>Oracle – Internal/Highly Restricted</a:t>
            </a:r>
          </a:p>
        </p:txBody>
      </p:sp>
      <p:sp>
        <p:nvSpPr>
          <p:cNvPr id="6" name="Slide Number Placeholder 5"/>
          <p:cNvSpPr>
            <a:spLocks noGrp="1"/>
          </p:cNvSpPr>
          <p:nvPr>
            <p:ph type="sldNum" sz="quarter" idx="4"/>
          </p:nvPr>
        </p:nvSpPr>
        <p:spPr>
          <a:xfrm>
            <a:off x="11276782" y="6555329"/>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68241975"/>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4159" r:id="rId49"/>
    <p:sldLayoutId id="2147484200" r:id="rId50"/>
  </p:sldLayoutIdLst>
  <p:transition spd="med">
    <p:fade/>
  </p:transition>
  <p:timing>
    <p:tnLst>
      <p:par>
        <p:cTn id="1" dur="indefinite" restart="never" nodeType="tmRoot"/>
      </p:par>
    </p:tnLst>
  </p:timing>
  <p:hf hdr="0" dt="0"/>
  <p:txStyles>
    <p:titleStyle>
      <a:lvl1pPr algn="l" defTabSz="904697" rtl="0" eaLnBrk="0" fontAlgn="base" hangingPunct="0">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p:titleStyle>
    <p:bodyStyle>
      <a:lvl1pPr marL="223021" indent="-223021" algn="l" defTabSz="904697" rtl="0" eaLnBrk="0" fontAlgn="base" hangingPunct="0">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496637" indent="-223021" algn="l" defTabSz="904697" rtl="0" eaLnBrk="0" fontAlgn="base" hangingPunct="0">
        <a:lnSpc>
          <a:spcPct val="90000"/>
        </a:lnSpc>
        <a:spcBef>
          <a:spcPts val="8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723770" indent="-178770" algn="l" defTabSz="904697" rtl="0" eaLnBrk="0" fontAlgn="base" hangingPunct="0">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0966" indent="-178770" algn="l" defTabSz="904697" rtl="0" eaLnBrk="0" fontAlgn="base" hangingPunct="0">
        <a:lnSpc>
          <a:spcPct val="90000"/>
        </a:lnSpc>
        <a:spcBef>
          <a:spcPts val="600"/>
        </a:spcBef>
        <a:spcAft>
          <a:spcPct val="0"/>
        </a:spcAft>
        <a:buClr>
          <a:srgbClr val="9F9F9F"/>
        </a:buClr>
        <a:buFont typeface="Arial" charset="0"/>
        <a:buChar char="–"/>
        <a:defRPr sz="1900" kern="1200">
          <a:solidFill>
            <a:schemeClr val="tx1"/>
          </a:solidFill>
          <a:latin typeface="+mn-lt"/>
          <a:ea typeface="ＭＳ Ｐゴシック" charset="0"/>
          <a:cs typeface="+mn-cs"/>
        </a:defRPr>
      </a:lvl4pPr>
      <a:lvl5pPr marL="1178217" indent="-178770" algn="l" defTabSz="904697" rtl="0" eaLnBrk="0" fontAlgn="base" hangingPunct="0">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0869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35980"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313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0278"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08850" rtl="0" eaLnBrk="1" latinLnBrk="0" hangingPunct="1">
        <a:defRPr sz="1900" kern="1200">
          <a:solidFill>
            <a:schemeClr val="tx1"/>
          </a:solidFill>
          <a:latin typeface="+mn-lt"/>
          <a:ea typeface="+mn-ea"/>
          <a:cs typeface="+mn-cs"/>
        </a:defRPr>
      </a:lvl1pPr>
      <a:lvl2pPr marL="454369" algn="l" defTabSz="908850" rtl="0" eaLnBrk="1" latinLnBrk="0" hangingPunct="1">
        <a:defRPr sz="1900" kern="1200">
          <a:solidFill>
            <a:schemeClr val="tx1"/>
          </a:solidFill>
          <a:latin typeface="+mn-lt"/>
          <a:ea typeface="+mn-ea"/>
          <a:cs typeface="+mn-cs"/>
        </a:defRPr>
      </a:lvl2pPr>
      <a:lvl3pPr marL="908850" algn="l" defTabSz="908850" rtl="0" eaLnBrk="1" latinLnBrk="0" hangingPunct="1">
        <a:defRPr sz="1900" kern="1200">
          <a:solidFill>
            <a:schemeClr val="tx1"/>
          </a:solidFill>
          <a:latin typeface="+mn-lt"/>
          <a:ea typeface="+mn-ea"/>
          <a:cs typeface="+mn-cs"/>
        </a:defRPr>
      </a:lvl3pPr>
      <a:lvl4pPr marL="1363298" algn="l" defTabSz="908850" rtl="0" eaLnBrk="1" latinLnBrk="0" hangingPunct="1">
        <a:defRPr sz="1900" kern="1200">
          <a:solidFill>
            <a:schemeClr val="tx1"/>
          </a:solidFill>
          <a:latin typeface="+mn-lt"/>
          <a:ea typeface="+mn-ea"/>
          <a:cs typeface="+mn-cs"/>
        </a:defRPr>
      </a:lvl4pPr>
      <a:lvl5pPr marL="1817698" algn="l" defTabSz="908850" rtl="0" eaLnBrk="1" latinLnBrk="0" hangingPunct="1">
        <a:defRPr sz="1900" kern="1200">
          <a:solidFill>
            <a:schemeClr val="tx1"/>
          </a:solidFill>
          <a:latin typeface="+mn-lt"/>
          <a:ea typeface="+mn-ea"/>
          <a:cs typeface="+mn-cs"/>
        </a:defRPr>
      </a:lvl5pPr>
      <a:lvl6pPr marL="2272076" algn="l" defTabSz="908850" rtl="0" eaLnBrk="1" latinLnBrk="0" hangingPunct="1">
        <a:defRPr sz="1900" kern="1200">
          <a:solidFill>
            <a:schemeClr val="tx1"/>
          </a:solidFill>
          <a:latin typeface="+mn-lt"/>
          <a:ea typeface="+mn-ea"/>
          <a:cs typeface="+mn-cs"/>
        </a:defRPr>
      </a:lvl6pPr>
      <a:lvl7pPr marL="2726546" algn="l" defTabSz="908850" rtl="0" eaLnBrk="1" latinLnBrk="0" hangingPunct="1">
        <a:defRPr sz="1900" kern="1200">
          <a:solidFill>
            <a:schemeClr val="tx1"/>
          </a:solidFill>
          <a:latin typeface="+mn-lt"/>
          <a:ea typeface="+mn-ea"/>
          <a:cs typeface="+mn-cs"/>
        </a:defRPr>
      </a:lvl7pPr>
      <a:lvl8pPr marL="3180997" algn="l" defTabSz="908850" rtl="0" eaLnBrk="1" latinLnBrk="0" hangingPunct="1">
        <a:defRPr sz="1900" kern="1200">
          <a:solidFill>
            <a:schemeClr val="tx1"/>
          </a:solidFill>
          <a:latin typeface="+mn-lt"/>
          <a:ea typeface="+mn-ea"/>
          <a:cs typeface="+mn-cs"/>
        </a:defRPr>
      </a:lvl8pPr>
      <a:lvl9pPr marL="3635393" algn="l" defTabSz="90885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latin typeface="Calibri"/>
              </a:rPr>
              <a:pPr defTabSz="1063575"/>
              <a:t>‹#›</a:t>
            </a:fld>
            <a:endParaRPr lang="en-US"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228544368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rPr>
              <a:pPr defTabSz="106357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1897319775"/>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pPr defTabSz="1063695"/>
            <a:fld id="{C51EAA63-D034-42AE-91FA-B13B9518C7BE}" type="slidenum">
              <a:rPr lang="en-US" smtClean="0">
                <a:solidFill>
                  <a:srgbClr val="5F5F5F">
                    <a:lumMod val="60000"/>
                    <a:lumOff val="40000"/>
                  </a:srgbClr>
                </a:solidFill>
              </a:rPr>
              <a:pPr defTabSz="106369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Tree>
    <p:extLst>
      <p:ext uri="{BB962C8B-B14F-4D97-AF65-F5344CB8AC3E}">
        <p14:creationId xmlns:p14="http://schemas.microsoft.com/office/powerpoint/2010/main" val="2221846898"/>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695" rtl="0" eaLnBrk="1" latinLnBrk="0" hangingPunct="1">
        <a:lnSpc>
          <a:spcPct val="80000"/>
        </a:lnSpc>
        <a:spcBef>
          <a:spcPct val="0"/>
        </a:spcBef>
        <a:buNone/>
        <a:defRPr sz="4166" kern="1200">
          <a:solidFill>
            <a:schemeClr val="tx1"/>
          </a:solidFill>
          <a:latin typeface="+mj-lt"/>
          <a:ea typeface="+mj-ea"/>
          <a:cs typeface="+mj-cs"/>
        </a:defRPr>
      </a:lvl1pPr>
    </p:titleStyle>
    <p:bodyStyle>
      <a:lvl1pPr marL="266007" indent="-266007" algn="l" defTabSz="1063695" rtl="0" eaLnBrk="1" latinLnBrk="0" hangingPunct="1">
        <a:lnSpc>
          <a:spcPct val="90000"/>
        </a:lnSpc>
        <a:spcBef>
          <a:spcPts val="1428"/>
        </a:spcBef>
        <a:buClr>
          <a:schemeClr val="tx1">
            <a:lumMod val="60000"/>
            <a:lumOff val="40000"/>
          </a:schemeClr>
        </a:buClr>
        <a:buFont typeface="Arial" panose="020B0604020202020204" pitchFamily="34" charset="0"/>
        <a:buChar char="•"/>
        <a:defRPr sz="3332" kern="1200">
          <a:solidFill>
            <a:schemeClr val="tx1"/>
          </a:solidFill>
          <a:latin typeface="+mn-lt"/>
          <a:ea typeface="+mn-ea"/>
          <a:cs typeface="+mn-cs"/>
        </a:defRPr>
      </a:lvl1pPr>
      <a:lvl2pPr marL="585035" indent="-266007" algn="l" defTabSz="1063695" rtl="0" eaLnBrk="1" latinLnBrk="0" hangingPunct="1">
        <a:lnSpc>
          <a:spcPct val="90000"/>
        </a:lnSpc>
        <a:spcBef>
          <a:spcPts val="951"/>
        </a:spcBef>
        <a:buClr>
          <a:schemeClr val="tx1">
            <a:lumMod val="60000"/>
            <a:lumOff val="40000"/>
          </a:schemeClr>
        </a:buClr>
        <a:buFont typeface="Arial" panose="020B0604020202020204" pitchFamily="34" charset="0"/>
        <a:buChar char="–"/>
        <a:defRPr sz="2833" kern="1200">
          <a:solidFill>
            <a:schemeClr val="tx1"/>
          </a:solidFill>
          <a:latin typeface="+mn-lt"/>
          <a:ea typeface="+mn-ea"/>
          <a:cs typeface="+mn-cs"/>
        </a:defRPr>
      </a:lvl2pPr>
      <a:lvl3pPr marL="850948"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416" kern="1200">
          <a:solidFill>
            <a:schemeClr val="tx1"/>
          </a:solidFill>
          <a:latin typeface="+mn-lt"/>
          <a:ea typeface="+mn-ea"/>
          <a:cs typeface="+mn-cs"/>
        </a:defRPr>
      </a:lvl3pPr>
      <a:lvl4pPr marL="111686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166" kern="1200">
          <a:solidFill>
            <a:schemeClr val="tx1"/>
          </a:solidFill>
          <a:latin typeface="+mn-lt"/>
          <a:ea typeface="+mn-ea"/>
          <a:cs typeface="+mn-cs"/>
        </a:defRPr>
      </a:lvl4pPr>
      <a:lvl5pPr marL="138279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5pPr>
      <a:lvl6pPr marL="164872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6pPr>
      <a:lvl7pPr marL="191464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7pPr>
      <a:lvl8pPr marL="2180563"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8pPr>
      <a:lvl9pPr marL="2446487"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9pPr>
    </p:bodyStyle>
    <p:otherStyle>
      <a:defPPr>
        <a:defRPr/>
      </a:defPPr>
      <a:lvl1pPr marL="0" algn="l" defTabSz="1063695" rtl="0" eaLnBrk="1" latinLnBrk="0" hangingPunct="1">
        <a:defRPr sz="2166" kern="1200">
          <a:solidFill>
            <a:schemeClr val="tx1"/>
          </a:solidFill>
          <a:latin typeface="+mn-lt"/>
          <a:ea typeface="+mn-ea"/>
          <a:cs typeface="+mn-cs"/>
        </a:defRPr>
      </a:lvl1pPr>
      <a:lvl2pPr marL="531878" algn="l" defTabSz="1063695" rtl="0" eaLnBrk="1" latinLnBrk="0" hangingPunct="1">
        <a:defRPr sz="2166" kern="1200">
          <a:solidFill>
            <a:schemeClr val="tx1"/>
          </a:solidFill>
          <a:latin typeface="+mn-lt"/>
          <a:ea typeface="+mn-ea"/>
          <a:cs typeface="+mn-cs"/>
        </a:defRPr>
      </a:lvl2pPr>
      <a:lvl3pPr marL="1063695" algn="l" defTabSz="1063695" rtl="0" eaLnBrk="1" latinLnBrk="0" hangingPunct="1">
        <a:defRPr sz="2166" kern="1200">
          <a:solidFill>
            <a:schemeClr val="tx1"/>
          </a:solidFill>
          <a:latin typeface="+mn-lt"/>
          <a:ea typeface="+mn-ea"/>
          <a:cs typeface="+mn-cs"/>
        </a:defRPr>
      </a:lvl3pPr>
      <a:lvl4pPr marL="1595532" algn="l" defTabSz="1063695" rtl="0" eaLnBrk="1" latinLnBrk="0" hangingPunct="1">
        <a:defRPr sz="2166" kern="1200">
          <a:solidFill>
            <a:schemeClr val="tx1"/>
          </a:solidFill>
          <a:latin typeface="+mn-lt"/>
          <a:ea typeface="+mn-ea"/>
          <a:cs typeface="+mn-cs"/>
        </a:defRPr>
      </a:lvl4pPr>
      <a:lvl5pPr marL="2127382" algn="l" defTabSz="1063695" rtl="0" eaLnBrk="1" latinLnBrk="0" hangingPunct="1">
        <a:defRPr sz="2166" kern="1200">
          <a:solidFill>
            <a:schemeClr val="tx1"/>
          </a:solidFill>
          <a:latin typeface="+mn-lt"/>
          <a:ea typeface="+mn-ea"/>
          <a:cs typeface="+mn-cs"/>
        </a:defRPr>
      </a:lvl5pPr>
      <a:lvl6pPr marL="2659227" algn="l" defTabSz="1063695" rtl="0" eaLnBrk="1" latinLnBrk="0" hangingPunct="1">
        <a:defRPr sz="2166" kern="1200">
          <a:solidFill>
            <a:schemeClr val="tx1"/>
          </a:solidFill>
          <a:latin typeface="+mn-lt"/>
          <a:ea typeface="+mn-ea"/>
          <a:cs typeface="+mn-cs"/>
        </a:defRPr>
      </a:lvl6pPr>
      <a:lvl7pPr marL="3191075" algn="l" defTabSz="1063695" rtl="0" eaLnBrk="1" latinLnBrk="0" hangingPunct="1">
        <a:defRPr sz="2166" kern="1200">
          <a:solidFill>
            <a:schemeClr val="tx1"/>
          </a:solidFill>
          <a:latin typeface="+mn-lt"/>
          <a:ea typeface="+mn-ea"/>
          <a:cs typeface="+mn-cs"/>
        </a:defRPr>
      </a:lvl7pPr>
      <a:lvl8pPr marL="3722919" algn="l" defTabSz="1063695" rtl="0" eaLnBrk="1" latinLnBrk="0" hangingPunct="1">
        <a:defRPr sz="2166" kern="1200">
          <a:solidFill>
            <a:schemeClr val="tx1"/>
          </a:solidFill>
          <a:latin typeface="+mn-lt"/>
          <a:ea typeface="+mn-ea"/>
          <a:cs typeface="+mn-cs"/>
        </a:defRPr>
      </a:lvl8pPr>
      <a:lvl9pPr marL="4254764" algn="l" defTabSz="1063695" rtl="0" eaLnBrk="1" latinLnBrk="0" hangingPunct="1">
        <a:defRPr sz="21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6.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loud.oracle.com/" TargetMode="External"/><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7.jpe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42.jpeg"/><Relationship Id="rId4" Type="http://schemas.openxmlformats.org/officeDocument/2006/relationships/hyperlink" Target="http://www.oracle.com/us/products/applications/ebs-on-oracle-cloud-3220296.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7.tiff"/><Relationship Id="rId5" Type="http://schemas.openxmlformats.org/officeDocument/2006/relationships/image" Target="../media/image46.jpe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3000" r="2000" b="6000"/>
          </a:stretch>
        </a:blipFill>
        <a:effectLst/>
      </p:bgPr>
    </p:bg>
    <p:spTree>
      <p:nvGrpSpPr>
        <p:cNvPr id="1" name=""/>
        <p:cNvGrpSpPr/>
        <p:nvPr/>
      </p:nvGrpSpPr>
      <p:grpSpPr>
        <a:xfrm>
          <a:off x="0" y="0"/>
          <a:ext cx="0" cy="0"/>
          <a:chOff x="0" y="0"/>
          <a:chExt cx="0" cy="0"/>
        </a:xfrm>
      </p:grpSpPr>
      <p:sp>
        <p:nvSpPr>
          <p:cNvPr id="6" name="Title 1" descr="Full slide 4-color photo can be inserted here"/>
          <p:cNvSpPr txBox="1">
            <a:spLocks/>
          </p:cNvSpPr>
          <p:nvPr/>
        </p:nvSpPr>
        <p:spPr>
          <a:xfrm>
            <a:off x="608012" y="2133600"/>
            <a:ext cx="11125200" cy="1600200"/>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b="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Move and Improve Oracle E-Business Suite</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to Oracle Cloud</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7" name="Subtitle 2"/>
          <p:cNvSpPr txBox="1">
            <a:spLocks/>
          </p:cNvSpPr>
          <p:nvPr/>
        </p:nvSpPr>
        <p:spPr>
          <a:xfrm>
            <a:off x="681317" y="3626351"/>
            <a:ext cx="10754967" cy="914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2000" b="0" i="1" u="none" strike="noStrike" kern="1200" cap="none" spc="0" normalizeH="0" baseline="0" noProof="0" smtClean="0">
                <a:ln>
                  <a:noFill/>
                </a:ln>
                <a:solidFill>
                  <a:srgbClr val="5F5F5F">
                    <a:lumMod val="50000"/>
                  </a:srgbClr>
                </a:solidFill>
                <a:effectLst/>
                <a:uLnTx/>
                <a:uFillTx/>
                <a:latin typeface="Calibri"/>
                <a:ea typeface="+mn-ea"/>
                <a:cs typeface="+mn-cs"/>
              </a:rPr>
              <a:t>&lt;Customer Name&gt;</a:t>
            </a:r>
            <a:br>
              <a:rPr kumimoji="0" lang="en-US" sz="2000" b="0" i="1" u="none" strike="noStrike" kern="1200" cap="none" spc="0" normalizeH="0" baseline="0" noProof="0" smtClean="0">
                <a:ln>
                  <a:noFill/>
                </a:ln>
                <a:solidFill>
                  <a:srgbClr val="5F5F5F">
                    <a:lumMod val="50000"/>
                  </a:srgbClr>
                </a:solidFill>
                <a:effectLst/>
                <a:uLnTx/>
                <a:uFillTx/>
                <a:latin typeface="Calibri"/>
                <a:ea typeface="+mn-ea"/>
                <a:cs typeface="+mn-cs"/>
              </a:rPr>
            </a:br>
            <a:r>
              <a:rPr kumimoji="0" lang="en-US" sz="2000" b="0" i="1" u="none" strike="noStrike" kern="1200" cap="none" spc="0" normalizeH="0" baseline="0" noProof="0" smtClean="0">
                <a:ln>
                  <a:noFill/>
                </a:ln>
                <a:solidFill>
                  <a:srgbClr val="5F5F5F">
                    <a:lumMod val="50000"/>
                  </a:srgbClr>
                </a:solidFill>
                <a:effectLst/>
                <a:uLnTx/>
                <a:uFillTx/>
                <a:latin typeface="Calibri"/>
                <a:ea typeface="+mn-ea"/>
                <a:cs typeface="+mn-cs"/>
              </a:rPr>
              <a:t>&lt;Meeting Date&gt;</a:t>
            </a:r>
            <a:endParaRPr kumimoji="0" lang="en-US" sz="2000" b="0" i="0" u="none" strike="noStrike" kern="1200" cap="none" spc="0" normalizeH="0" baseline="0" noProof="0" dirty="0">
              <a:ln>
                <a:noFill/>
              </a:ln>
              <a:solidFill>
                <a:srgbClr val="5F5F5F">
                  <a:lumMod val="50000"/>
                </a:srgbClr>
              </a:solidFill>
              <a:effectLst/>
              <a:uLnTx/>
              <a:uFillTx/>
              <a:latin typeface="Calibri"/>
              <a:ea typeface="+mn-ea"/>
              <a:cs typeface="+mn-cs"/>
            </a:endParaRPr>
          </a:p>
        </p:txBody>
      </p:sp>
      <p:sp>
        <p:nvSpPr>
          <p:cNvPr id="8" name="Slide Number Placeholder 1"/>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392741857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10</a:t>
            </a:fld>
            <a:endParaRPr lang="en-US" dirty="0"/>
          </a:p>
        </p:txBody>
      </p:sp>
      <p:sp>
        <p:nvSpPr>
          <p:cNvPr id="6" name="Parallelogram 5"/>
          <p:cNvSpPr/>
          <p:nvPr/>
        </p:nvSpPr>
        <p:spPr>
          <a:xfrm>
            <a:off x="-746016" y="336203"/>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5886350" y="1517025"/>
            <a:ext cx="6467975" cy="3956486"/>
          </a:xfrm>
          <a:prstGeom prst="rect">
            <a:avLst/>
          </a:prstGeom>
        </p:spPr>
      </p:pic>
      <p:sp>
        <p:nvSpPr>
          <p:cNvPr id="8" name="Title 2"/>
          <p:cNvSpPr txBox="1">
            <a:spLocks/>
          </p:cNvSpPr>
          <p:nvPr/>
        </p:nvSpPr>
        <p:spPr bwMode="gray">
          <a:xfrm>
            <a:off x="323750" y="613748"/>
            <a:ext cx="11125200" cy="75863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provides complete automation to move your EBS from on-prem to Oracle Cloud</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 name="Parallelogram 8"/>
          <p:cNvSpPr/>
          <p:nvPr/>
        </p:nvSpPr>
        <p:spPr bwMode="gray">
          <a:xfrm>
            <a:off x="531814"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900408" y="3249974"/>
            <a:ext cx="749202" cy="741398"/>
          </a:xfrm>
          <a:prstGeom prst="rect">
            <a:avLst/>
          </a:prstGeom>
        </p:spPr>
      </p:pic>
      <p:sp>
        <p:nvSpPr>
          <p:cNvPr id="11" name="Parallelogram 10"/>
          <p:cNvSpPr/>
          <p:nvPr/>
        </p:nvSpPr>
        <p:spPr bwMode="gray">
          <a:xfrm>
            <a:off x="1977516"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2346110" y="3249974"/>
            <a:ext cx="749202" cy="741398"/>
          </a:xfrm>
          <a:prstGeom prst="rect">
            <a:avLst/>
          </a:prstGeom>
        </p:spPr>
      </p:pic>
      <p:sp>
        <p:nvSpPr>
          <p:cNvPr id="13" name="Parallelogram 12"/>
          <p:cNvSpPr/>
          <p:nvPr/>
        </p:nvSpPr>
        <p:spPr bwMode="gray">
          <a:xfrm>
            <a:off x="3409708"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778302" y="3249974"/>
            <a:ext cx="749202" cy="741398"/>
          </a:xfrm>
          <a:prstGeom prst="rect">
            <a:avLst/>
          </a:prstGeom>
        </p:spPr>
      </p:pic>
      <p:sp>
        <p:nvSpPr>
          <p:cNvPr id="15" name="TextBox 14"/>
          <p:cNvSpPr txBox="1"/>
          <p:nvPr/>
        </p:nvSpPr>
        <p:spPr bwMode="gray">
          <a:xfrm>
            <a:off x="322482"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424344"/>
                </a:solidFill>
                <a:effectLst/>
                <a:uLnTx/>
                <a:uFillTx/>
              </a:rPr>
              <a:t>On-prem </a:t>
            </a:r>
            <a:r>
              <a:rPr kumimoji="0" lang="en-US" sz="1800" b="1" i="0" u="none" strike="noStrike" kern="0" cap="none" spc="0" normalizeH="0" baseline="0" noProof="0" dirty="0">
                <a:ln>
                  <a:noFill/>
                </a:ln>
                <a:solidFill>
                  <a:srgbClr val="424344"/>
                </a:solidFill>
                <a:effectLst/>
                <a:uLnTx/>
                <a:uFillTx/>
              </a:rPr>
              <a:t>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16" name="TextBox 15"/>
          <p:cNvSpPr txBox="1"/>
          <p:nvPr/>
        </p:nvSpPr>
        <p:spPr bwMode="gray">
          <a:xfrm>
            <a:off x="1063908" y="2730557"/>
            <a:ext cx="78226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Dev</a:t>
            </a:r>
          </a:p>
        </p:txBody>
      </p:sp>
      <p:sp>
        <p:nvSpPr>
          <p:cNvPr id="17" name="TextBox 16"/>
          <p:cNvSpPr txBox="1"/>
          <p:nvPr/>
        </p:nvSpPr>
        <p:spPr bwMode="gray">
          <a:xfrm>
            <a:off x="2424542" y="2707979"/>
            <a:ext cx="80588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Test</a:t>
            </a:r>
          </a:p>
        </p:txBody>
      </p:sp>
      <p:sp>
        <p:nvSpPr>
          <p:cNvPr id="18" name="TextBox 17"/>
          <p:cNvSpPr txBox="1"/>
          <p:nvPr/>
        </p:nvSpPr>
        <p:spPr bwMode="gray">
          <a:xfrm>
            <a:off x="3853565" y="2707979"/>
            <a:ext cx="856004" cy="2492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424344"/>
                </a:solidFill>
                <a:effectLst/>
                <a:uLnTx/>
                <a:uFillTx/>
              </a:rPr>
              <a:t>EBS </a:t>
            </a:r>
            <a:r>
              <a:rPr kumimoji="0" lang="en-US" sz="1800" b="1" i="0" u="none" strike="noStrike" kern="0" cap="none" spc="0" normalizeH="0" baseline="0" noProof="0" smtClean="0">
                <a:ln>
                  <a:noFill/>
                </a:ln>
                <a:solidFill>
                  <a:srgbClr val="424344"/>
                </a:solidFill>
                <a:effectLst/>
                <a:uLnTx/>
                <a:uFillTx/>
              </a:rPr>
              <a:t>Prod</a:t>
            </a:r>
            <a:endParaRPr kumimoji="0" lang="en-US" sz="1800" b="1" i="0" u="none" strike="noStrike" kern="0" cap="none" spc="0" normalizeH="0" baseline="0" noProof="0" dirty="0">
              <a:ln>
                <a:noFill/>
              </a:ln>
              <a:solidFill>
                <a:srgbClr val="424344"/>
              </a:solidFill>
              <a:effectLst/>
              <a:uLnTx/>
              <a:uFillTx/>
            </a:endParaRPr>
          </a:p>
        </p:txBody>
      </p:sp>
      <p:sp>
        <p:nvSpPr>
          <p:cNvPr id="19" name="Striped Right Arrow 18"/>
          <p:cNvSpPr/>
          <p:nvPr/>
        </p:nvSpPr>
        <p:spPr bwMode="gray">
          <a:xfrm>
            <a:off x="4983953" y="3354447"/>
            <a:ext cx="2106939" cy="705647"/>
          </a:xfrm>
          <a:prstGeom prst="stripedRightArrow">
            <a:avLst/>
          </a:prstGeom>
          <a:solidFill>
            <a:srgbClr val="41555E"/>
          </a:solidFill>
          <a:ln w="19050" cap="flat" cmpd="sng" algn="ctr">
            <a:noFill/>
            <a:prstDash val="solid"/>
            <a:miter lim="800000"/>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Calibri"/>
                <a:ea typeface="+mn-ea"/>
                <a:cs typeface="+mn-cs"/>
              </a:rPr>
              <a:t>Encrypted network</a:t>
            </a:r>
            <a:endParaRPr kumimoji="0" lang="en-US" sz="16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Parallelogram 19"/>
          <p:cNvSpPr/>
          <p:nvPr/>
        </p:nvSpPr>
        <p:spPr bwMode="gray">
          <a:xfrm>
            <a:off x="7404693"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 name="Parallelogram 20"/>
          <p:cNvSpPr/>
          <p:nvPr/>
        </p:nvSpPr>
        <p:spPr bwMode="gray">
          <a:xfrm>
            <a:off x="856666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 name="Parallelogram 21"/>
          <p:cNvSpPr/>
          <p:nvPr/>
        </p:nvSpPr>
        <p:spPr bwMode="gray">
          <a:xfrm>
            <a:off x="970161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23" name="Picture 22"/>
          <p:cNvPicPr>
            <a:picLocks noChangeAspect="1"/>
          </p:cNvPicPr>
          <p:nvPr/>
        </p:nvPicPr>
        <p:blipFill>
          <a:blip r:embed="rId6" cstate="print"/>
          <a:stretch>
            <a:fillRect/>
          </a:stretch>
        </p:blipFill>
        <p:spPr bwMode="gray">
          <a:xfrm>
            <a:off x="7582603" y="3420174"/>
            <a:ext cx="760925" cy="597869"/>
          </a:xfrm>
          <a:prstGeom prst="rect">
            <a:avLst/>
          </a:prstGeom>
        </p:spPr>
      </p:pic>
      <p:pic>
        <p:nvPicPr>
          <p:cNvPr id="24" name="Picture 23"/>
          <p:cNvPicPr>
            <a:picLocks noChangeAspect="1"/>
          </p:cNvPicPr>
          <p:nvPr/>
        </p:nvPicPr>
        <p:blipFill>
          <a:blip r:embed="rId6" cstate="print"/>
          <a:stretch>
            <a:fillRect/>
          </a:stretch>
        </p:blipFill>
        <p:spPr bwMode="gray">
          <a:xfrm>
            <a:off x="8717552" y="3420174"/>
            <a:ext cx="760925" cy="597869"/>
          </a:xfrm>
          <a:prstGeom prst="rect">
            <a:avLst/>
          </a:prstGeom>
        </p:spPr>
      </p:pic>
      <p:pic>
        <p:nvPicPr>
          <p:cNvPr id="25" name="Picture 24"/>
          <p:cNvPicPr>
            <a:picLocks noChangeAspect="1"/>
          </p:cNvPicPr>
          <p:nvPr/>
        </p:nvPicPr>
        <p:blipFill>
          <a:blip r:embed="rId6" cstate="print"/>
          <a:stretch>
            <a:fillRect/>
          </a:stretch>
        </p:blipFill>
        <p:spPr bwMode="gray">
          <a:xfrm>
            <a:off x="9838990" y="3420174"/>
            <a:ext cx="760925" cy="597869"/>
          </a:xfrm>
          <a:prstGeom prst="rect">
            <a:avLst/>
          </a:prstGeom>
        </p:spPr>
      </p:pic>
      <p:sp>
        <p:nvSpPr>
          <p:cNvPr id="26" name="TextBox 25"/>
          <p:cNvSpPr txBox="1"/>
          <p:nvPr/>
        </p:nvSpPr>
        <p:spPr bwMode="gray">
          <a:xfrm>
            <a:off x="7692948" y="3049593"/>
            <a:ext cx="692497"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Dev</a:t>
            </a:r>
          </a:p>
        </p:txBody>
      </p:sp>
      <p:sp>
        <p:nvSpPr>
          <p:cNvPr id="27" name="TextBox 26"/>
          <p:cNvSpPr txBox="1"/>
          <p:nvPr/>
        </p:nvSpPr>
        <p:spPr bwMode="gray">
          <a:xfrm>
            <a:off x="8857939" y="3049593"/>
            <a:ext cx="716342"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Test</a:t>
            </a:r>
          </a:p>
        </p:txBody>
      </p:sp>
      <p:sp>
        <p:nvSpPr>
          <p:cNvPr id="28" name="TextBox 27"/>
          <p:cNvSpPr txBox="1"/>
          <p:nvPr/>
        </p:nvSpPr>
        <p:spPr bwMode="gray">
          <a:xfrm>
            <a:off x="9953627" y="3049593"/>
            <a:ext cx="763029" cy="2215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24344"/>
                </a:solidFill>
                <a:effectLst/>
                <a:uLnTx/>
                <a:uFillTx/>
              </a:rPr>
              <a:t>EBS </a:t>
            </a:r>
            <a:r>
              <a:rPr kumimoji="0" lang="en-US" sz="1600" b="1" i="0" u="none" strike="noStrike" kern="0" cap="none" spc="0" normalizeH="0" baseline="0" noProof="0" smtClean="0">
                <a:ln>
                  <a:noFill/>
                </a:ln>
                <a:solidFill>
                  <a:srgbClr val="424344"/>
                </a:solidFill>
                <a:effectLst/>
                <a:uLnTx/>
                <a:uFillTx/>
              </a:rPr>
              <a:t>Prod</a:t>
            </a:r>
            <a:endParaRPr kumimoji="0" lang="en-US" sz="1600" b="1" i="0" u="none" strike="noStrike" kern="0" cap="none" spc="0" normalizeH="0" baseline="0" noProof="0" dirty="0">
              <a:ln>
                <a:noFill/>
              </a:ln>
              <a:solidFill>
                <a:srgbClr val="424344"/>
              </a:solidFill>
              <a:effectLst/>
              <a:uLnTx/>
              <a:uFillTx/>
            </a:endParaRPr>
          </a:p>
        </p:txBody>
      </p:sp>
      <p:sp>
        <p:nvSpPr>
          <p:cNvPr id="29" name="TextBox 28"/>
          <p:cNvSpPr txBox="1"/>
          <p:nvPr/>
        </p:nvSpPr>
        <p:spPr bwMode="gray">
          <a:xfrm>
            <a:off x="6726809"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Cloud 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30" name="Left Brace 29"/>
          <p:cNvSpPr/>
          <p:nvPr/>
        </p:nvSpPr>
        <p:spPr bwMode="gray">
          <a:xfrm rot="16200000">
            <a:off x="2345025"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1" name="Left Brace 30"/>
          <p:cNvSpPr/>
          <p:nvPr/>
        </p:nvSpPr>
        <p:spPr bwMode="gray">
          <a:xfrm rot="16200000">
            <a:off x="8979043"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2" name="Rectangle 31"/>
          <p:cNvSpPr/>
          <p:nvPr/>
        </p:nvSpPr>
        <p:spPr bwMode="gray">
          <a:xfrm>
            <a:off x="7476211" y="5760125"/>
            <a:ext cx="3476914" cy="332399"/>
          </a:xfrm>
          <a:prstGeom prst="rect">
            <a:avLst/>
          </a:prstGeom>
          <a:noFill/>
          <a:ln w="19050"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Arial" charset="0"/>
              </a:rPr>
              <a:t>Oracle Cloud Infrastructure</a:t>
            </a:r>
            <a:endParaRPr kumimoji="0" lang="en-US" sz="2400" b="1" i="0" u="none" strike="noStrike" kern="0" cap="none" spc="0" normalizeH="0" baseline="0" noProof="0" dirty="0">
              <a:ln>
                <a:noFill/>
              </a:ln>
              <a:solidFill>
                <a:srgbClr val="FF0000"/>
              </a:solidFill>
              <a:effectLst/>
              <a:uLnTx/>
              <a:uFillTx/>
              <a:latin typeface="Calibri"/>
              <a:ea typeface="+mn-ea"/>
              <a:cs typeface="Arial" charset="0"/>
            </a:endParaRPr>
          </a:p>
        </p:txBody>
      </p:sp>
      <p:sp>
        <p:nvSpPr>
          <p:cNvPr id="33" name="TextBox 32"/>
          <p:cNvSpPr txBox="1"/>
          <p:nvPr/>
        </p:nvSpPr>
        <p:spPr bwMode="gray">
          <a:xfrm>
            <a:off x="1513049" y="5760125"/>
            <a:ext cx="2135200" cy="3323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F5F5F"/>
                </a:solidFill>
                <a:effectLst/>
                <a:uLnTx/>
                <a:uFillTx/>
              </a:rPr>
              <a:t>Your data center</a:t>
            </a:r>
            <a:endParaRPr kumimoji="0" lang="en-US" sz="2400" b="1" i="0" u="none" strike="noStrike" kern="0" cap="none" spc="0" normalizeH="0" baseline="0" noProof="0" dirty="0">
              <a:ln>
                <a:noFill/>
              </a:ln>
              <a:solidFill>
                <a:srgbClr val="5F5F5F"/>
              </a:solidFill>
              <a:effectLst/>
              <a:uLnTx/>
              <a:uFillTx/>
            </a:endParaRPr>
          </a:p>
        </p:txBody>
      </p:sp>
      <p:pic>
        <p:nvPicPr>
          <p:cNvPr id="34" name="Picture 33"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1918416"/>
            <a:ext cx="145393" cy="1526628"/>
          </a:xfrm>
          <a:prstGeom prst="rect">
            <a:avLst/>
          </a:prstGeom>
        </p:spPr>
      </p:pic>
      <p:sp>
        <p:nvSpPr>
          <p:cNvPr id="35" name="Rectangle 34"/>
          <p:cNvSpPr/>
          <p:nvPr/>
        </p:nvSpPr>
        <p:spPr bwMode="gray">
          <a:xfrm>
            <a:off x="5739316" y="3377493"/>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36" name="Rectangle 35"/>
          <p:cNvSpPr/>
          <p:nvPr/>
        </p:nvSpPr>
        <p:spPr bwMode="gray">
          <a:xfrm>
            <a:off x="5739316" y="3944912"/>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37" name="Picture 36"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4039482"/>
            <a:ext cx="145393" cy="1526628"/>
          </a:xfrm>
          <a:prstGeom prst="rect">
            <a:avLst/>
          </a:prstGeom>
        </p:spPr>
      </p:pic>
    </p:spTree>
    <p:extLst>
      <p:ext uri="{BB962C8B-B14F-4D97-AF65-F5344CB8AC3E}">
        <p14:creationId xmlns:p14="http://schemas.microsoft.com/office/powerpoint/2010/main" val="32771717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11</a:t>
            </a:fld>
            <a:endParaRPr lang="en-US" dirty="0"/>
          </a:p>
        </p:txBody>
      </p:sp>
      <p:sp>
        <p:nvSpPr>
          <p:cNvPr id="6" name="Parallelogram 5"/>
          <p:cNvSpPr/>
          <p:nvPr/>
        </p:nvSpPr>
        <p:spPr>
          <a:xfrm>
            <a:off x="-487009" y="194309"/>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a:solidFill>
                <a:srgbClr val="FFFFFF"/>
              </a:solidFill>
            </a:endParaRPr>
          </a:p>
        </p:txBody>
      </p:sp>
      <p:sp>
        <p:nvSpPr>
          <p:cNvPr id="7" name="Title 25"/>
          <p:cNvSpPr txBox="1">
            <a:spLocks/>
          </p:cNvSpPr>
          <p:nvPr/>
        </p:nvSpPr>
        <p:spPr>
          <a:xfrm>
            <a:off x="500824" y="344773"/>
            <a:ext cx="10969924" cy="72767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nSpc>
                <a:spcPct val="100000"/>
              </a:lnSpc>
              <a:spcAft>
                <a:spcPts val="600"/>
              </a:spcAft>
            </a:pPr>
            <a:r>
              <a:rPr lang="en-US" dirty="0" smtClean="0">
                <a:solidFill>
                  <a:schemeClr val="bg1"/>
                </a:solidFill>
              </a:rPr>
              <a:t>This level of automation is not available on AWS or Azure</a:t>
            </a:r>
            <a:endParaRPr lang="en-US" sz="2800" b="1" dirty="0">
              <a:solidFill>
                <a:schemeClr val="bg1"/>
              </a:solidFill>
            </a:endParaRPr>
          </a:p>
        </p:txBody>
      </p:sp>
      <p:grpSp>
        <p:nvGrpSpPr>
          <p:cNvPr id="8" name="Group 7"/>
          <p:cNvGrpSpPr/>
          <p:nvPr/>
        </p:nvGrpSpPr>
        <p:grpSpPr>
          <a:xfrm>
            <a:off x="538296" y="1969225"/>
            <a:ext cx="11407633" cy="4549481"/>
            <a:chOff x="538296" y="1969225"/>
            <a:chExt cx="11407633" cy="4549481"/>
          </a:xfrm>
        </p:grpSpPr>
        <p:pic>
          <p:nvPicPr>
            <p:cNvPr id="9" name="Picture 9"/>
            <p:cNvPicPr>
              <a:picLocks noChangeAspect="1"/>
            </p:cNvPicPr>
            <p:nvPr/>
          </p:nvPicPr>
          <p:blipFill>
            <a:blip r:embed="rId4" cstate="screen">
              <a:extLst>
                <a:ext uri="{28A0092B-C50C-407E-A947-70E740481C1C}">
                  <a14:useLocalDpi xmlns:a14="http://schemas.microsoft.com/office/drawing/2010/main"/>
                </a:ext>
              </a:extLst>
            </a:blip>
            <a:srcRect l="11777" t="2448" r="8311" b="6975"/>
            <a:stretch>
              <a:fillRect/>
            </a:stretch>
          </p:blipFill>
          <p:spPr bwMode="auto">
            <a:xfrm>
              <a:off x="4040934" y="1969225"/>
              <a:ext cx="4056884" cy="2388383"/>
            </a:xfrm>
            <a:prstGeom prst="rect">
              <a:avLst/>
            </a:prstGeom>
            <a:noFill/>
            <a:ln w="9525">
              <a:noFill/>
              <a:miter lim="800000"/>
              <a:headEnd/>
              <a:tailEnd/>
            </a:ln>
          </p:spPr>
        </p:pic>
        <p:grpSp>
          <p:nvGrpSpPr>
            <p:cNvPr id="10" name="Group 9"/>
            <p:cNvGrpSpPr/>
            <p:nvPr/>
          </p:nvGrpSpPr>
          <p:grpSpPr>
            <a:xfrm>
              <a:off x="3078480" y="2166571"/>
              <a:ext cx="2231417" cy="777397"/>
              <a:chOff x="3632742" y="2217621"/>
              <a:chExt cx="1679864" cy="757227"/>
            </a:xfrm>
          </p:grpSpPr>
          <p:cxnSp>
            <p:nvCxnSpPr>
              <p:cNvPr id="35" name="Straight Connector 34"/>
              <p:cNvCxnSpPr/>
              <p:nvPr/>
            </p:nvCxnSpPr>
            <p:spPr>
              <a:xfrm>
                <a:off x="4535122" y="2217621"/>
                <a:ext cx="777484" cy="757227"/>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742" y="2224880"/>
                <a:ext cx="914400" cy="0"/>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p:cNvSpPr>
            <p:nvPr/>
          </p:nvSpPr>
          <p:spPr bwMode="gray">
            <a:xfrm flipH="1">
              <a:off x="538296" y="2171503"/>
              <a:ext cx="2902343" cy="2972412"/>
            </a:xfrm>
            <a:prstGeom prst="rect">
              <a:avLst/>
            </a:prstGeom>
            <a:noFill/>
          </p:spPr>
          <p:txBody>
            <a:bodyPr wrap="square" lIns="0" tIns="0" rIns="0" bIns="0" rtlCol="0">
              <a:noAutofit/>
            </a:bodyPr>
            <a:lstStyle/>
            <a:p>
              <a:pPr lvl="0">
                <a:spcBef>
                  <a:spcPts val="300"/>
                </a:spcBef>
                <a:buClr>
                  <a:srgbClr val="F0AB00"/>
                </a:buClr>
              </a:pPr>
              <a:r>
                <a:rPr lang="en-US" b="1" dirty="0" smtClean="0">
                  <a:solidFill>
                    <a:schemeClr val="accent3"/>
                  </a:solidFill>
                </a:rPr>
                <a:t>QUICK PROVISIONING</a:t>
              </a:r>
            </a:p>
            <a:p>
              <a:pPr marL="92075" lvl="0" indent="-92075">
                <a:spcBef>
                  <a:spcPts val="300"/>
                </a:spcBef>
                <a:buClr>
                  <a:schemeClr val="tx1"/>
                </a:buClr>
                <a:buFont typeface="Arial" panose="020B0604020202020204" pitchFamily="34" charset="0"/>
                <a:buChar char="•"/>
                <a:defRPr/>
              </a:pPr>
              <a:r>
                <a:rPr lang="en-GB" sz="1600" dirty="0" smtClean="0"/>
                <a:t>Common Use Cases:</a:t>
              </a:r>
            </a:p>
            <a:p>
              <a:pPr marL="549275" lvl="1" indent="-92075">
                <a:spcBef>
                  <a:spcPts val="300"/>
                </a:spcBef>
                <a:buClr>
                  <a:schemeClr val="tx1"/>
                </a:buClr>
                <a:buFont typeface="Arial" panose="020B0604020202020204" pitchFamily="34" charset="0"/>
                <a:buChar char="•"/>
                <a:defRPr/>
              </a:pPr>
              <a:r>
                <a:rPr lang="en-GB" sz="1600" dirty="0" smtClean="0"/>
                <a:t>Fresh Installation</a:t>
              </a:r>
              <a:endParaRPr lang="en-GB" sz="1600" dirty="0"/>
            </a:p>
            <a:p>
              <a:pPr marL="549275" lvl="1" indent="-92075">
                <a:spcBef>
                  <a:spcPts val="300"/>
                </a:spcBef>
                <a:buFont typeface="Arial" panose="020B0604020202020204" pitchFamily="34" charset="0"/>
                <a:buChar char="•"/>
                <a:defRPr/>
              </a:pPr>
              <a:r>
                <a:rPr lang="en-GB" sz="1600" dirty="0" smtClean="0"/>
                <a:t>Demo Environments</a:t>
              </a:r>
            </a:p>
            <a:p>
              <a:pPr marL="549275" lvl="1" indent="-92075">
                <a:spcBef>
                  <a:spcPts val="300"/>
                </a:spcBef>
                <a:buFont typeface="Arial" panose="020B0604020202020204" pitchFamily="34" charset="0"/>
                <a:buChar char="•"/>
                <a:defRPr/>
              </a:pPr>
              <a:r>
                <a:rPr lang="en-GB" sz="1600" dirty="0" smtClean="0"/>
                <a:t>Development Tools</a:t>
              </a:r>
            </a:p>
            <a:p>
              <a:pPr marL="92075" lvl="0" indent="-92075">
                <a:spcBef>
                  <a:spcPts val="300"/>
                </a:spcBef>
                <a:buFont typeface="Arial" panose="020B0604020202020204" pitchFamily="34" charset="0"/>
                <a:buChar char="•"/>
                <a:defRPr/>
              </a:pPr>
              <a:r>
                <a:rPr lang="en-US" sz="1600" dirty="0" smtClean="0"/>
                <a:t>Flexible Topology</a:t>
              </a:r>
              <a:endParaRPr lang="en-US" sz="1600" dirty="0"/>
            </a:p>
          </p:txBody>
        </p:sp>
        <p:grpSp>
          <p:nvGrpSpPr>
            <p:cNvPr id="12" name="Group 11"/>
            <p:cNvGrpSpPr/>
            <p:nvPr/>
          </p:nvGrpSpPr>
          <p:grpSpPr>
            <a:xfrm>
              <a:off x="3248608" y="2298408"/>
              <a:ext cx="777631" cy="682475"/>
              <a:chOff x="1284243" y="2638166"/>
              <a:chExt cx="885250" cy="1002788"/>
            </a:xfrm>
            <a:solidFill>
              <a:schemeClr val="accent3"/>
            </a:solidFill>
          </p:grpSpPr>
          <p:sp>
            <p:nvSpPr>
              <p:cNvPr id="24" name="Freeform 282"/>
              <p:cNvSpPr>
                <a:spLocks noChangeArrowheads="1"/>
              </p:cNvSpPr>
              <p:nvPr/>
            </p:nvSpPr>
            <p:spPr bwMode="auto">
              <a:xfrm>
                <a:off x="1284243" y="3465102"/>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5" name="Freeform 283"/>
              <p:cNvSpPr>
                <a:spLocks noChangeArrowheads="1"/>
              </p:cNvSpPr>
              <p:nvPr/>
            </p:nvSpPr>
            <p:spPr bwMode="auto">
              <a:xfrm>
                <a:off x="1284243" y="3557390"/>
                <a:ext cx="14426" cy="16178"/>
              </a:xfrm>
              <a:custGeom>
                <a:avLst/>
                <a:gdLst>
                  <a:gd name="T0" fmla="*/ 8 w 9"/>
                  <a:gd name="T1" fmla="*/ 4 h 10"/>
                  <a:gd name="T2" fmla="*/ 5 w 9"/>
                  <a:gd name="T3" fmla="*/ 9 h 10"/>
                  <a:gd name="T4" fmla="*/ 1 w 9"/>
                  <a:gd name="T5" fmla="*/ 5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5"/>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6" name="Freeform 285"/>
              <p:cNvSpPr>
                <a:spLocks noChangeArrowheads="1"/>
              </p:cNvSpPr>
              <p:nvPr/>
            </p:nvSpPr>
            <p:spPr bwMode="auto">
              <a:xfrm>
                <a:off x="1353923" y="3592541"/>
                <a:ext cx="75016" cy="39708"/>
              </a:xfrm>
              <a:custGeom>
                <a:avLst/>
                <a:gdLst>
                  <a:gd name="T0" fmla="*/ 36 w 42"/>
                  <a:gd name="T1" fmla="*/ 20 h 22"/>
                  <a:gd name="T2" fmla="*/ 3 w 42"/>
                  <a:gd name="T3" fmla="*/ 6 h 22"/>
                  <a:gd name="T4" fmla="*/ 1 w 42"/>
                  <a:gd name="T5" fmla="*/ 2 h 22"/>
                  <a:gd name="T6" fmla="*/ 5 w 42"/>
                  <a:gd name="T7" fmla="*/ 0 h 22"/>
                  <a:gd name="T8" fmla="*/ 38 w 42"/>
                  <a:gd name="T9" fmla="*/ 14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0"/>
                      <a:pt x="4" y="0"/>
                      <a:pt x="5" y="0"/>
                    </a:cubicBezTo>
                    <a:lnTo>
                      <a:pt x="38" y="14"/>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7" name="Freeform 286"/>
              <p:cNvSpPr>
                <a:spLocks noChangeArrowheads="1"/>
              </p:cNvSpPr>
              <p:nvPr/>
            </p:nvSpPr>
            <p:spPr bwMode="auto">
              <a:xfrm>
                <a:off x="1284243" y="3269423"/>
                <a:ext cx="14426" cy="16178"/>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8" name="Freeform 287"/>
              <p:cNvSpPr>
                <a:spLocks noChangeArrowheads="1"/>
              </p:cNvSpPr>
              <p:nvPr/>
            </p:nvSpPr>
            <p:spPr bwMode="auto">
              <a:xfrm>
                <a:off x="1367243" y="3150270"/>
                <a:ext cx="384262" cy="490684"/>
              </a:xfrm>
              <a:custGeom>
                <a:avLst/>
                <a:gdLst>
                  <a:gd name="T0" fmla="*/ 140 w 248"/>
                  <a:gd name="T1" fmla="*/ 0 h 308"/>
                  <a:gd name="T2" fmla="*/ 228 w 248"/>
                  <a:gd name="T3" fmla="*/ 37 h 308"/>
                  <a:gd name="T4" fmla="*/ 247 w 248"/>
                  <a:gd name="T5" fmla="*/ 68 h 308"/>
                  <a:gd name="T6" fmla="*/ 247 w 248"/>
                  <a:gd name="T7" fmla="*/ 247 h 308"/>
                  <a:gd name="T8" fmla="*/ 106 w 248"/>
                  <a:gd name="T9" fmla="*/ 307 h 308"/>
                  <a:gd name="T10" fmla="*/ 106 w 248"/>
                  <a:gd name="T11" fmla="*/ 307 h 308"/>
                  <a:gd name="T12" fmla="*/ 13 w 248"/>
                  <a:gd name="T13" fmla="*/ 267 h 308"/>
                  <a:gd name="T14" fmla="*/ 0 w 248"/>
                  <a:gd name="T15" fmla="*/ 240 h 308"/>
                  <a:gd name="T16" fmla="*/ 0 w 248"/>
                  <a:gd name="T17" fmla="*/ 60 h 308"/>
                  <a:gd name="T18" fmla="*/ 0 w 248"/>
                  <a:gd name="T19" fmla="*/ 60 h 308"/>
                  <a:gd name="T20" fmla="*/ 140 w 248"/>
                  <a:gd name="T21" fmla="*/ 0 h 308"/>
                  <a:gd name="T22" fmla="*/ 108 w 248"/>
                  <a:gd name="T23" fmla="*/ 145 h 308"/>
                  <a:gd name="T24" fmla="*/ 108 w 248"/>
                  <a:gd name="T25" fmla="*/ 106 h 308"/>
                  <a:gd name="T26" fmla="*/ 11 w 248"/>
                  <a:gd name="T27" fmla="*/ 66 h 308"/>
                  <a:gd name="T28" fmla="*/ 11 w 248"/>
                  <a:gd name="T29" fmla="*/ 237 h 308"/>
                  <a:gd name="T30" fmla="*/ 19 w 248"/>
                  <a:gd name="T31" fmla="*/ 255 h 308"/>
                  <a:gd name="T32" fmla="*/ 108 w 248"/>
                  <a:gd name="T33" fmla="*/ 294 h 308"/>
                  <a:gd name="T34" fmla="*/ 108 w 248"/>
                  <a:gd name="T35" fmla="*/ 259 h 308"/>
                  <a:gd name="T36" fmla="*/ 21 w 248"/>
                  <a:gd name="T37" fmla="*/ 222 h 308"/>
                  <a:gd name="T38" fmla="*/ 21 w 248"/>
                  <a:gd name="T39" fmla="*/ 208 h 308"/>
                  <a:gd name="T40" fmla="*/ 108 w 248"/>
                  <a:gd name="T41" fmla="*/ 245 h 308"/>
                  <a:gd name="T42" fmla="*/ 108 w 248"/>
                  <a:gd name="T43" fmla="*/ 209 h 308"/>
                  <a:gd name="T44" fmla="*/ 21 w 248"/>
                  <a:gd name="T45" fmla="*/ 172 h 308"/>
                  <a:gd name="T46" fmla="*/ 21 w 248"/>
                  <a:gd name="T47" fmla="*/ 158 h 308"/>
                  <a:gd name="T48" fmla="*/ 108 w 248"/>
                  <a:gd name="T49" fmla="*/ 195 h 308"/>
                  <a:gd name="T50" fmla="*/ 108 w 248"/>
                  <a:gd name="T51" fmla="*/ 159 h 308"/>
                  <a:gd name="T52" fmla="*/ 21 w 248"/>
                  <a:gd name="T53" fmla="*/ 122 h 308"/>
                  <a:gd name="T54" fmla="*/ 21 w 248"/>
                  <a:gd name="T55" fmla="*/ 108 h 308"/>
                  <a:gd name="T56" fmla="*/ 108 w 248"/>
                  <a:gd name="T57" fmla="*/ 145 h 3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308"/>
                  <a:gd name="T89" fmla="*/ 248 w 248"/>
                  <a:gd name="T90" fmla="*/ 308 h 3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308">
                    <a:moveTo>
                      <a:pt x="140" y="0"/>
                    </a:moveTo>
                    <a:lnTo>
                      <a:pt x="228" y="37"/>
                    </a:lnTo>
                    <a:cubicBezTo>
                      <a:pt x="242" y="43"/>
                      <a:pt x="247" y="50"/>
                      <a:pt x="247" y="68"/>
                    </a:cubicBezTo>
                    <a:lnTo>
                      <a:pt x="247" y="247"/>
                    </a:lnTo>
                    <a:lnTo>
                      <a:pt x="106" y="307"/>
                    </a:lnTo>
                    <a:lnTo>
                      <a:pt x="13" y="267"/>
                    </a:lnTo>
                    <a:cubicBezTo>
                      <a:pt x="3" y="261"/>
                      <a:pt x="0" y="254"/>
                      <a:pt x="0" y="240"/>
                    </a:cubicBezTo>
                    <a:lnTo>
                      <a:pt x="0" y="60"/>
                    </a:lnTo>
                    <a:lnTo>
                      <a:pt x="140" y="0"/>
                    </a:lnTo>
                    <a:close/>
                    <a:moveTo>
                      <a:pt x="108" y="145"/>
                    </a:moveTo>
                    <a:lnTo>
                      <a:pt x="108" y="106"/>
                    </a:lnTo>
                    <a:lnTo>
                      <a:pt x="11" y="66"/>
                    </a:lnTo>
                    <a:lnTo>
                      <a:pt x="11" y="237"/>
                    </a:lnTo>
                    <a:cubicBezTo>
                      <a:pt x="11" y="250"/>
                      <a:pt x="14" y="253"/>
                      <a:pt x="19" y="255"/>
                    </a:cubicBezTo>
                    <a:lnTo>
                      <a:pt x="108" y="294"/>
                    </a:lnTo>
                    <a:lnTo>
                      <a:pt x="108" y="259"/>
                    </a:lnTo>
                    <a:lnTo>
                      <a:pt x="21" y="222"/>
                    </a:lnTo>
                    <a:lnTo>
                      <a:pt x="21" y="208"/>
                    </a:lnTo>
                    <a:lnTo>
                      <a:pt x="108" y="245"/>
                    </a:lnTo>
                    <a:lnTo>
                      <a:pt x="108" y="209"/>
                    </a:lnTo>
                    <a:lnTo>
                      <a:pt x="21" y="172"/>
                    </a:lnTo>
                    <a:lnTo>
                      <a:pt x="21" y="158"/>
                    </a:lnTo>
                    <a:lnTo>
                      <a:pt x="108" y="195"/>
                    </a:lnTo>
                    <a:lnTo>
                      <a:pt x="108" y="159"/>
                    </a:lnTo>
                    <a:lnTo>
                      <a:pt x="21" y="122"/>
                    </a:lnTo>
                    <a:lnTo>
                      <a:pt x="21" y="108"/>
                    </a:lnTo>
                    <a:lnTo>
                      <a:pt x="108" y="145"/>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9" name="Freeform 288"/>
              <p:cNvSpPr>
                <a:spLocks noChangeArrowheads="1"/>
              </p:cNvSpPr>
              <p:nvPr/>
            </p:nvSpPr>
            <p:spPr bwMode="auto">
              <a:xfrm>
                <a:off x="1284243" y="3363181"/>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0" name="Freeform 289"/>
              <p:cNvSpPr>
                <a:spLocks noChangeArrowheads="1"/>
              </p:cNvSpPr>
              <p:nvPr/>
            </p:nvSpPr>
            <p:spPr bwMode="auto">
              <a:xfrm>
                <a:off x="1353923" y="3304500"/>
                <a:ext cx="75016" cy="38239"/>
              </a:xfrm>
              <a:custGeom>
                <a:avLst/>
                <a:gdLst>
                  <a:gd name="T0" fmla="*/ 36 w 42"/>
                  <a:gd name="T1" fmla="*/ 20 h 22"/>
                  <a:gd name="T2" fmla="*/ 3 w 42"/>
                  <a:gd name="T3" fmla="*/ 6 h 22"/>
                  <a:gd name="T4" fmla="*/ 1 w 42"/>
                  <a:gd name="T5" fmla="*/ 2 h 22"/>
                  <a:gd name="T6" fmla="*/ 5 w 42"/>
                  <a:gd name="T7" fmla="*/ 1 h 22"/>
                  <a:gd name="T8" fmla="*/ 38 w 42"/>
                  <a:gd name="T9" fmla="*/ 15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1"/>
                      <a:pt x="4" y="0"/>
                      <a:pt x="5" y="1"/>
                    </a:cubicBezTo>
                    <a:lnTo>
                      <a:pt x="38" y="15"/>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1" name="Freeform 290"/>
              <p:cNvSpPr>
                <a:spLocks noChangeArrowheads="1"/>
              </p:cNvSpPr>
              <p:nvPr/>
            </p:nvSpPr>
            <p:spPr bwMode="auto">
              <a:xfrm>
                <a:off x="1590446" y="2638166"/>
                <a:ext cx="474753" cy="441215"/>
              </a:xfrm>
              <a:custGeom>
                <a:avLst/>
                <a:gdLst>
                  <a:gd name="T0" fmla="*/ 266 w 305"/>
                  <a:gd name="T1" fmla="*/ 212 h 280"/>
                  <a:gd name="T2" fmla="*/ 304 w 305"/>
                  <a:gd name="T3" fmla="*/ 250 h 280"/>
                  <a:gd name="T4" fmla="*/ 276 w 305"/>
                  <a:gd name="T5" fmla="*/ 279 h 280"/>
                  <a:gd name="T6" fmla="*/ 29 w 305"/>
                  <a:gd name="T7" fmla="*/ 279 h 280"/>
                  <a:gd name="T8" fmla="*/ 0 w 305"/>
                  <a:gd name="T9" fmla="*/ 250 h 280"/>
                  <a:gd name="T10" fmla="*/ 38 w 305"/>
                  <a:gd name="T11" fmla="*/ 212 h 280"/>
                  <a:gd name="T12" fmla="*/ 38 w 305"/>
                  <a:gd name="T13" fmla="*/ 50 h 280"/>
                  <a:gd name="T14" fmla="*/ 119 w 305"/>
                  <a:gd name="T15" fmla="*/ 50 h 280"/>
                  <a:gd name="T16" fmla="*/ 119 w 305"/>
                  <a:gd name="T17" fmla="*/ 0 h 280"/>
                  <a:gd name="T18" fmla="*/ 186 w 305"/>
                  <a:gd name="T19" fmla="*/ 0 h 280"/>
                  <a:gd name="T20" fmla="*/ 186 w 305"/>
                  <a:gd name="T21" fmla="*/ 110 h 280"/>
                  <a:gd name="T22" fmla="*/ 221 w 305"/>
                  <a:gd name="T23" fmla="*/ 110 h 280"/>
                  <a:gd name="T24" fmla="*/ 162 w 305"/>
                  <a:gd name="T25" fmla="*/ 168 h 280"/>
                  <a:gd name="T26" fmla="*/ 152 w 305"/>
                  <a:gd name="T27" fmla="*/ 172 h 280"/>
                  <a:gd name="T28" fmla="*/ 142 w 305"/>
                  <a:gd name="T29" fmla="*/ 168 h 280"/>
                  <a:gd name="T30" fmla="*/ 84 w 305"/>
                  <a:gd name="T31" fmla="*/ 110 h 280"/>
                  <a:gd name="T32" fmla="*/ 119 w 305"/>
                  <a:gd name="T33" fmla="*/ 110 h 280"/>
                  <a:gd name="T34" fmla="*/ 119 w 305"/>
                  <a:gd name="T35" fmla="*/ 69 h 280"/>
                  <a:gd name="T36" fmla="*/ 57 w 305"/>
                  <a:gd name="T37" fmla="*/ 69 h 280"/>
                  <a:gd name="T38" fmla="*/ 57 w 305"/>
                  <a:gd name="T39" fmla="*/ 203 h 280"/>
                  <a:gd name="T40" fmla="*/ 247 w 305"/>
                  <a:gd name="T41" fmla="*/ 203 h 280"/>
                  <a:gd name="T42" fmla="*/ 247 w 305"/>
                  <a:gd name="T43" fmla="*/ 69 h 280"/>
                  <a:gd name="T44" fmla="*/ 196 w 305"/>
                  <a:gd name="T45" fmla="*/ 69 h 280"/>
                  <a:gd name="T46" fmla="*/ 196 w 305"/>
                  <a:gd name="T47" fmla="*/ 50 h 280"/>
                  <a:gd name="T48" fmla="*/ 266 w 305"/>
                  <a:gd name="T49" fmla="*/ 50 h 280"/>
                  <a:gd name="T50" fmla="*/ 266 w 305"/>
                  <a:gd name="T51" fmla="*/ 212 h 280"/>
                  <a:gd name="T52" fmla="*/ 114 w 305"/>
                  <a:gd name="T53" fmla="*/ 250 h 280"/>
                  <a:gd name="T54" fmla="*/ 190 w 305"/>
                  <a:gd name="T55" fmla="*/ 250 h 280"/>
                  <a:gd name="T56" fmla="*/ 184 w 305"/>
                  <a:gd name="T57" fmla="*/ 231 h 280"/>
                  <a:gd name="T58" fmla="*/ 121 w 305"/>
                  <a:gd name="T59" fmla="*/ 231 h 280"/>
                  <a:gd name="T60" fmla="*/ 114 w 305"/>
                  <a:gd name="T61" fmla="*/ 250 h 2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5"/>
                  <a:gd name="T94" fmla="*/ 0 h 280"/>
                  <a:gd name="T95" fmla="*/ 305 w 305"/>
                  <a:gd name="T96" fmla="*/ 280 h 2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5" h="280">
                    <a:moveTo>
                      <a:pt x="266" y="212"/>
                    </a:moveTo>
                    <a:lnTo>
                      <a:pt x="304" y="250"/>
                    </a:lnTo>
                    <a:cubicBezTo>
                      <a:pt x="304" y="266"/>
                      <a:pt x="292" y="279"/>
                      <a:pt x="276" y="279"/>
                    </a:cubicBezTo>
                    <a:lnTo>
                      <a:pt x="29" y="279"/>
                    </a:lnTo>
                    <a:cubicBezTo>
                      <a:pt x="13" y="279"/>
                      <a:pt x="0" y="266"/>
                      <a:pt x="0" y="250"/>
                    </a:cubicBezTo>
                    <a:lnTo>
                      <a:pt x="38" y="212"/>
                    </a:lnTo>
                    <a:lnTo>
                      <a:pt x="38" y="50"/>
                    </a:lnTo>
                    <a:lnTo>
                      <a:pt x="119" y="50"/>
                    </a:lnTo>
                    <a:lnTo>
                      <a:pt x="119" y="0"/>
                    </a:lnTo>
                    <a:lnTo>
                      <a:pt x="186" y="0"/>
                    </a:lnTo>
                    <a:lnTo>
                      <a:pt x="186" y="110"/>
                    </a:lnTo>
                    <a:lnTo>
                      <a:pt x="221" y="110"/>
                    </a:lnTo>
                    <a:lnTo>
                      <a:pt x="162" y="168"/>
                    </a:lnTo>
                    <a:cubicBezTo>
                      <a:pt x="160" y="171"/>
                      <a:pt x="156" y="172"/>
                      <a:pt x="152" y="172"/>
                    </a:cubicBezTo>
                    <a:cubicBezTo>
                      <a:pt x="148" y="172"/>
                      <a:pt x="145" y="171"/>
                      <a:pt x="142" y="168"/>
                    </a:cubicBezTo>
                    <a:lnTo>
                      <a:pt x="84" y="110"/>
                    </a:lnTo>
                    <a:lnTo>
                      <a:pt x="119" y="110"/>
                    </a:lnTo>
                    <a:lnTo>
                      <a:pt x="119" y="69"/>
                    </a:lnTo>
                    <a:lnTo>
                      <a:pt x="57" y="69"/>
                    </a:lnTo>
                    <a:lnTo>
                      <a:pt x="57" y="203"/>
                    </a:lnTo>
                    <a:lnTo>
                      <a:pt x="247" y="203"/>
                    </a:lnTo>
                    <a:lnTo>
                      <a:pt x="247" y="69"/>
                    </a:lnTo>
                    <a:lnTo>
                      <a:pt x="196" y="69"/>
                    </a:lnTo>
                    <a:lnTo>
                      <a:pt x="196" y="50"/>
                    </a:lnTo>
                    <a:lnTo>
                      <a:pt x="266" y="50"/>
                    </a:lnTo>
                    <a:lnTo>
                      <a:pt x="266" y="212"/>
                    </a:lnTo>
                    <a:close/>
                    <a:moveTo>
                      <a:pt x="114" y="250"/>
                    </a:moveTo>
                    <a:lnTo>
                      <a:pt x="190" y="250"/>
                    </a:lnTo>
                    <a:lnTo>
                      <a:pt x="184" y="231"/>
                    </a:lnTo>
                    <a:lnTo>
                      <a:pt x="121" y="231"/>
                    </a:lnTo>
                    <a:lnTo>
                      <a:pt x="114" y="250"/>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2" name="Freeform 291"/>
              <p:cNvSpPr>
                <a:spLocks noChangeArrowheads="1"/>
              </p:cNvSpPr>
              <p:nvPr/>
            </p:nvSpPr>
            <p:spPr bwMode="auto">
              <a:xfrm>
                <a:off x="1811462" y="3367693"/>
                <a:ext cx="358031" cy="127016"/>
              </a:xfrm>
              <a:custGeom>
                <a:avLst/>
                <a:gdLst>
                  <a:gd name="T0" fmla="*/ 114 w 228"/>
                  <a:gd name="T1" fmla="*/ 21 h 80"/>
                  <a:gd name="T2" fmla="*/ 192 w 228"/>
                  <a:gd name="T3" fmla="*/ 15 h 80"/>
                  <a:gd name="T4" fmla="*/ 227 w 228"/>
                  <a:gd name="T5" fmla="*/ 0 h 80"/>
                  <a:gd name="T6" fmla="*/ 227 w 228"/>
                  <a:gd name="T7" fmla="*/ 56 h 80"/>
                  <a:gd name="T8" fmla="*/ 114 w 228"/>
                  <a:gd name="T9" fmla="*/ 79 h 80"/>
                  <a:gd name="T10" fmla="*/ 0 w 228"/>
                  <a:gd name="T11" fmla="*/ 56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6"/>
                    </a:lnTo>
                    <a:cubicBezTo>
                      <a:pt x="220" y="79"/>
                      <a:pt x="118" y="79"/>
                      <a:pt x="114" y="79"/>
                    </a:cubicBezTo>
                    <a:cubicBezTo>
                      <a:pt x="109" y="79"/>
                      <a:pt x="7" y="79"/>
                      <a:pt x="0" y="56"/>
                    </a:cubicBezTo>
                    <a:lnTo>
                      <a:pt x="0" y="0"/>
                    </a:lnTo>
                    <a:cubicBezTo>
                      <a:pt x="5" y="6"/>
                      <a:pt x="16" y="11"/>
                      <a:pt x="36" y="15"/>
                    </a:cubicBezTo>
                    <a:cubicBezTo>
                      <a:pt x="56"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3" name="Freeform 292"/>
              <p:cNvSpPr>
                <a:spLocks noChangeArrowheads="1"/>
              </p:cNvSpPr>
              <p:nvPr/>
            </p:nvSpPr>
            <p:spPr bwMode="auto">
              <a:xfrm>
                <a:off x="1811462" y="3477164"/>
                <a:ext cx="358031" cy="127017"/>
              </a:xfrm>
              <a:custGeom>
                <a:avLst/>
                <a:gdLst>
                  <a:gd name="T0" fmla="*/ 114 w 228"/>
                  <a:gd name="T1" fmla="*/ 21 h 80"/>
                  <a:gd name="T2" fmla="*/ 192 w 228"/>
                  <a:gd name="T3" fmla="*/ 15 h 80"/>
                  <a:gd name="T4" fmla="*/ 227 w 228"/>
                  <a:gd name="T5" fmla="*/ 0 h 80"/>
                  <a:gd name="T6" fmla="*/ 227 w 228"/>
                  <a:gd name="T7" fmla="*/ 53 h 80"/>
                  <a:gd name="T8" fmla="*/ 114 w 228"/>
                  <a:gd name="T9" fmla="*/ 79 h 80"/>
                  <a:gd name="T10" fmla="*/ 0 w 228"/>
                  <a:gd name="T11" fmla="*/ 53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3"/>
                    </a:lnTo>
                    <a:cubicBezTo>
                      <a:pt x="227" y="79"/>
                      <a:pt x="118" y="79"/>
                      <a:pt x="114" y="79"/>
                    </a:cubicBezTo>
                    <a:cubicBezTo>
                      <a:pt x="109" y="79"/>
                      <a:pt x="0" y="79"/>
                      <a:pt x="0" y="53"/>
                    </a:cubicBezTo>
                    <a:lnTo>
                      <a:pt x="0" y="0"/>
                    </a:lnTo>
                    <a:cubicBezTo>
                      <a:pt x="5" y="6"/>
                      <a:pt x="16" y="11"/>
                      <a:pt x="36" y="15"/>
                    </a:cubicBezTo>
                    <a:cubicBezTo>
                      <a:pt x="57"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4" name="Freeform 293"/>
              <p:cNvSpPr>
                <a:spLocks noChangeArrowheads="1"/>
              </p:cNvSpPr>
              <p:nvPr/>
            </p:nvSpPr>
            <p:spPr bwMode="auto">
              <a:xfrm>
                <a:off x="1811462" y="3210642"/>
                <a:ext cx="358031" cy="161779"/>
              </a:xfrm>
              <a:custGeom>
                <a:avLst/>
                <a:gdLst>
                  <a:gd name="T0" fmla="*/ 0 w 228"/>
                  <a:gd name="T1" fmla="*/ 26 h 102"/>
                  <a:gd name="T2" fmla="*/ 114 w 228"/>
                  <a:gd name="T3" fmla="*/ 0 h 102"/>
                  <a:gd name="T4" fmla="*/ 227 w 228"/>
                  <a:gd name="T5" fmla="*/ 26 h 102"/>
                  <a:gd name="T6" fmla="*/ 227 w 228"/>
                  <a:gd name="T7" fmla="*/ 75 h 102"/>
                  <a:gd name="T8" fmla="*/ 114 w 228"/>
                  <a:gd name="T9" fmla="*/ 101 h 102"/>
                  <a:gd name="T10" fmla="*/ 0 w 228"/>
                  <a:gd name="T11" fmla="*/ 75 h 102"/>
                  <a:gd name="T12" fmla="*/ 0 w 228"/>
                  <a:gd name="T13" fmla="*/ 26 h 102"/>
                  <a:gd name="T14" fmla="*/ 152 w 228"/>
                  <a:gd name="T15" fmla="*/ 67 h 102"/>
                  <a:gd name="T16" fmla="*/ 210 w 228"/>
                  <a:gd name="T17" fmla="*/ 57 h 102"/>
                  <a:gd name="T18" fmla="*/ 213 w 228"/>
                  <a:gd name="T19" fmla="*/ 51 h 102"/>
                  <a:gd name="T20" fmla="*/ 206 w 228"/>
                  <a:gd name="T21" fmla="*/ 48 h 102"/>
                  <a:gd name="T22" fmla="*/ 151 w 228"/>
                  <a:gd name="T23" fmla="*/ 57 h 102"/>
                  <a:gd name="T24" fmla="*/ 147 w 228"/>
                  <a:gd name="T25" fmla="*/ 62 h 102"/>
                  <a:gd name="T26" fmla="*/ 152 w 228"/>
                  <a:gd name="T27" fmla="*/ 67 h 102"/>
                  <a:gd name="T28" fmla="*/ 152 w 228"/>
                  <a:gd name="T29" fmla="*/ 67 h 102"/>
                  <a:gd name="T30" fmla="*/ 114 w 228"/>
                  <a:gd name="T31" fmla="*/ 42 h 102"/>
                  <a:gd name="T32" fmla="*/ 217 w 228"/>
                  <a:gd name="T33" fmla="*/ 26 h 102"/>
                  <a:gd name="T34" fmla="*/ 217 w 228"/>
                  <a:gd name="T35" fmla="*/ 26 h 102"/>
                  <a:gd name="T36" fmla="*/ 114 w 228"/>
                  <a:gd name="T37" fmla="*/ 10 h 102"/>
                  <a:gd name="T38" fmla="*/ 11 w 228"/>
                  <a:gd name="T39" fmla="*/ 26 h 102"/>
                  <a:gd name="T40" fmla="*/ 11 w 228"/>
                  <a:gd name="T41" fmla="*/ 26 h 102"/>
                  <a:gd name="T42" fmla="*/ 114 w 228"/>
                  <a:gd name="T43" fmla="*/ 42 h 1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02"/>
                  <a:gd name="T68" fmla="*/ 228 w 228"/>
                  <a:gd name="T69" fmla="*/ 102 h 10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02">
                    <a:moveTo>
                      <a:pt x="0" y="26"/>
                    </a:moveTo>
                    <a:cubicBezTo>
                      <a:pt x="0" y="0"/>
                      <a:pt x="109" y="0"/>
                      <a:pt x="114" y="0"/>
                    </a:cubicBezTo>
                    <a:cubicBezTo>
                      <a:pt x="118" y="0"/>
                      <a:pt x="227" y="0"/>
                      <a:pt x="227" y="26"/>
                    </a:cubicBezTo>
                    <a:lnTo>
                      <a:pt x="227" y="75"/>
                    </a:lnTo>
                    <a:cubicBezTo>
                      <a:pt x="227" y="101"/>
                      <a:pt x="118" y="101"/>
                      <a:pt x="114" y="101"/>
                    </a:cubicBezTo>
                    <a:cubicBezTo>
                      <a:pt x="109" y="101"/>
                      <a:pt x="0" y="101"/>
                      <a:pt x="0" y="75"/>
                    </a:cubicBezTo>
                    <a:lnTo>
                      <a:pt x="0" y="26"/>
                    </a:lnTo>
                    <a:close/>
                    <a:moveTo>
                      <a:pt x="152" y="67"/>
                    </a:moveTo>
                    <a:cubicBezTo>
                      <a:pt x="179" y="65"/>
                      <a:pt x="197" y="62"/>
                      <a:pt x="210" y="57"/>
                    </a:cubicBezTo>
                    <a:cubicBezTo>
                      <a:pt x="212" y="56"/>
                      <a:pt x="214" y="53"/>
                      <a:pt x="213" y="51"/>
                    </a:cubicBezTo>
                    <a:cubicBezTo>
                      <a:pt x="211" y="48"/>
                      <a:pt x="208" y="47"/>
                      <a:pt x="206" y="48"/>
                    </a:cubicBezTo>
                    <a:cubicBezTo>
                      <a:pt x="194" y="52"/>
                      <a:pt x="177" y="55"/>
                      <a:pt x="151" y="57"/>
                    </a:cubicBezTo>
                    <a:cubicBezTo>
                      <a:pt x="149" y="57"/>
                      <a:pt x="146" y="59"/>
                      <a:pt x="147" y="62"/>
                    </a:cubicBezTo>
                    <a:cubicBezTo>
                      <a:pt x="147" y="65"/>
                      <a:pt x="149" y="67"/>
                      <a:pt x="152" y="67"/>
                    </a:cubicBezTo>
                    <a:close/>
                    <a:moveTo>
                      <a:pt x="114" y="42"/>
                    </a:moveTo>
                    <a:cubicBezTo>
                      <a:pt x="176" y="42"/>
                      <a:pt x="213" y="32"/>
                      <a:pt x="217" y="26"/>
                    </a:cubicBezTo>
                    <a:cubicBezTo>
                      <a:pt x="213" y="20"/>
                      <a:pt x="177" y="10"/>
                      <a:pt x="114" y="10"/>
                    </a:cubicBezTo>
                    <a:cubicBezTo>
                      <a:pt x="51" y="10"/>
                      <a:pt x="14" y="20"/>
                      <a:pt x="11" y="26"/>
                    </a:cubicBezTo>
                    <a:cubicBezTo>
                      <a:pt x="15" y="32"/>
                      <a:pt x="51" y="42"/>
                      <a:pt x="114" y="42"/>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grpSp>
        <p:sp>
          <p:nvSpPr>
            <p:cNvPr id="13" name="TextBox 12"/>
            <p:cNvSpPr txBox="1">
              <a:spLocks/>
            </p:cNvSpPr>
            <p:nvPr/>
          </p:nvSpPr>
          <p:spPr bwMode="gray">
            <a:xfrm>
              <a:off x="8824893" y="2171503"/>
              <a:ext cx="3121036" cy="2378975"/>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0" lvl="0" indent="0">
                <a:spcBef>
                  <a:spcPts val="300"/>
                </a:spcBef>
                <a:spcAft>
                  <a:spcPts val="0"/>
                </a:spcAft>
                <a:buClr>
                  <a:srgbClr val="F0AB00"/>
                </a:buClr>
                <a:buNone/>
                <a:tabLst>
                  <a:tab pos="914400" algn="l"/>
                </a:tabLst>
              </a:pPr>
              <a:r>
                <a:rPr lang="en-US" b="1" dirty="0" smtClean="0">
                  <a:solidFill>
                    <a:schemeClr val="accent2"/>
                  </a:solidFill>
                </a:rPr>
                <a:t>LIFT AND SHIFT FULLY CONFIGURED EBS SYSTEMS</a:t>
              </a:r>
            </a:p>
            <a:p>
              <a:pPr marL="92075" indent="-92075" defTabSz="914400">
                <a:spcBef>
                  <a:spcPts val="300"/>
                </a:spcBef>
                <a:spcAft>
                  <a:spcPts val="0"/>
                </a:spcAft>
                <a:buClr>
                  <a:schemeClr val="tx1"/>
                </a:buClr>
                <a:buSzPct val="100000"/>
                <a:tabLst>
                  <a:tab pos="914400" algn="l"/>
                </a:tabLst>
                <a:defRPr/>
              </a:pPr>
              <a:r>
                <a:rPr lang="en-US" sz="1600" kern="1200" dirty="0">
                  <a:solidFill>
                    <a:schemeClr val="tx1"/>
                  </a:solidFill>
                  <a:ea typeface="+mn-ea"/>
                  <a:cs typeface="+mn-cs"/>
                </a:rPr>
                <a:t>Lift and shift your on-premises environments to Oracle Cloud Infrastructure, including:</a:t>
              </a:r>
            </a:p>
            <a:p>
              <a:pPr marL="323850" lvl="1" indent="-152400">
                <a:spcBef>
                  <a:spcPts val="300"/>
                </a:spcBef>
                <a:buSzPct val="100000"/>
                <a:buFont typeface="Arial" charset="0"/>
                <a:buChar char="•"/>
                <a:defRPr/>
              </a:pPr>
              <a:r>
                <a:rPr lang="en-US" sz="1600" kern="1200" dirty="0" smtClean="0">
                  <a:ea typeface="+mn-ea"/>
                  <a:cs typeface="+mn-cs"/>
                </a:rPr>
                <a:t>EBS configuration</a:t>
              </a:r>
            </a:p>
            <a:p>
              <a:pPr marL="323850" lvl="1" indent="-152400">
                <a:spcBef>
                  <a:spcPts val="300"/>
                </a:spcBef>
                <a:buSzPct val="100000"/>
                <a:buFont typeface="Arial" charset="0"/>
                <a:buChar char="•"/>
                <a:defRPr/>
              </a:pPr>
              <a:r>
                <a:rPr lang="en-US" sz="1600" dirty="0"/>
                <a:t>H</a:t>
              </a:r>
              <a:r>
                <a:rPr lang="en-US" sz="1600" kern="1200" dirty="0" smtClean="0">
                  <a:ea typeface="+mn-ea"/>
                  <a:cs typeface="+mn-cs"/>
                </a:rPr>
                <a:t>istorical data</a:t>
              </a:r>
            </a:p>
            <a:p>
              <a:pPr marL="323850" lvl="1" indent="-152400">
                <a:spcBef>
                  <a:spcPts val="300"/>
                </a:spcBef>
                <a:buSzPct val="100000"/>
                <a:buFont typeface="Arial" charset="0"/>
                <a:buChar char="•"/>
                <a:defRPr/>
              </a:pPr>
              <a:r>
                <a:rPr lang="en-US" sz="1600" dirty="0" smtClean="0"/>
                <a:t>Cu</a:t>
              </a:r>
              <a:r>
                <a:rPr lang="en-US" sz="1600" kern="1200" dirty="0" smtClean="0">
                  <a:ea typeface="+mn-ea"/>
                  <a:cs typeface="+mn-cs"/>
                </a:rPr>
                <a:t>stomizations</a:t>
              </a:r>
              <a:endParaRPr lang="en-US" sz="1600" kern="1200" dirty="0">
                <a:ea typeface="+mn-ea"/>
                <a:cs typeface="+mn-cs"/>
              </a:endParaRPr>
            </a:p>
          </p:txBody>
        </p:sp>
        <p:sp>
          <p:nvSpPr>
            <p:cNvPr id="14" name="TextBox 13"/>
            <p:cNvSpPr txBox="1">
              <a:spLocks/>
            </p:cNvSpPr>
            <p:nvPr/>
          </p:nvSpPr>
          <p:spPr bwMode="gray">
            <a:xfrm>
              <a:off x="4333683" y="4932767"/>
              <a:ext cx="6465263" cy="1585939"/>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182880" indent="-182880">
                <a:spcBef>
                  <a:spcPts val="300"/>
                </a:spcBef>
                <a:spcAft>
                  <a:spcPts val="0"/>
                </a:spcAft>
                <a:buNone/>
                <a:defRPr/>
              </a:pPr>
              <a:r>
                <a:rPr lang="en-US" b="1" dirty="0" smtClean="0">
                  <a:solidFill>
                    <a:schemeClr val="accent4"/>
                  </a:solidFill>
                </a:rPr>
                <a:t>LIFECYCLE MANAGEMENT</a:t>
              </a:r>
            </a:p>
            <a:p>
              <a:pPr marL="138113" indent="-138113">
                <a:spcAft>
                  <a:spcPts val="0"/>
                </a:spcAft>
                <a:defRPr/>
              </a:pPr>
              <a:r>
                <a:rPr lang="en-US" sz="1600" kern="1200" dirty="0" smtClean="0">
                  <a:solidFill>
                    <a:schemeClr val="tx1"/>
                  </a:solidFill>
                  <a:ea typeface="+mn-ea"/>
                  <a:cs typeface="+mn-cs"/>
                </a:rPr>
                <a:t>Fast cloning, </a:t>
              </a:r>
              <a:r>
                <a:rPr lang="en-US" sz="1600" kern="1200" dirty="0">
                  <a:solidFill>
                    <a:schemeClr val="tx1"/>
                  </a:solidFill>
                  <a:ea typeface="+mn-ea"/>
                  <a:cs typeface="+mn-cs"/>
                </a:rPr>
                <a:t>b</a:t>
              </a:r>
              <a:r>
                <a:rPr lang="en-US" sz="1600" kern="1200" dirty="0" smtClean="0">
                  <a:solidFill>
                    <a:schemeClr val="tx1"/>
                  </a:solidFill>
                  <a:ea typeface="+mn-ea"/>
                  <a:cs typeface="+mn-cs"/>
                </a:rPr>
                <a:t>ackup and restore </a:t>
              </a:r>
            </a:p>
            <a:p>
              <a:pPr marL="138113" indent="-138113">
                <a:spcAft>
                  <a:spcPts val="0"/>
                </a:spcAft>
                <a:defRPr/>
              </a:pPr>
              <a:r>
                <a:rPr lang="en-US" sz="1600" kern="1200" dirty="0">
                  <a:solidFill>
                    <a:schemeClr val="tx1"/>
                  </a:solidFill>
                </a:rPr>
                <a:t>Environment elasticity (managed server, JVM memory, delete/add nodes</a:t>
              </a:r>
              <a:r>
                <a:rPr lang="en-US" sz="1600" kern="1200" dirty="0" smtClean="0">
                  <a:solidFill>
                    <a:schemeClr val="tx1"/>
                  </a:solidFill>
                </a:rPr>
                <a:t>)</a:t>
              </a:r>
              <a:endParaRPr lang="en-US" sz="1600" kern="1200" dirty="0" smtClean="0">
                <a:solidFill>
                  <a:schemeClr val="tx1"/>
                </a:solidFill>
                <a:ea typeface="+mn-ea"/>
                <a:cs typeface="+mn-cs"/>
              </a:endParaRPr>
            </a:p>
            <a:p>
              <a:pPr marL="138113" indent="-138113">
                <a:spcAft>
                  <a:spcPts val="0"/>
                </a:spcAft>
                <a:defRPr/>
              </a:pPr>
              <a:r>
                <a:rPr lang="en-US" sz="1600" kern="1200" dirty="0">
                  <a:solidFill>
                    <a:schemeClr val="tx1"/>
                  </a:solidFill>
                  <a:ea typeface="+mn-ea"/>
                  <a:cs typeface="+mn-cs"/>
                </a:rPr>
                <a:t>D</a:t>
              </a:r>
              <a:r>
                <a:rPr lang="en-US" sz="1600" kern="1200" dirty="0" smtClean="0">
                  <a:solidFill>
                    <a:schemeClr val="tx1"/>
                  </a:solidFill>
                  <a:ea typeface="+mn-ea"/>
                  <a:cs typeface="+mn-cs"/>
                </a:rPr>
                <a:t>isaster recovery (DR) configuration</a:t>
              </a:r>
            </a:p>
            <a:p>
              <a:pPr marL="138113" indent="-138113">
                <a:spcAft>
                  <a:spcPts val="0"/>
                </a:spcAft>
                <a:defRPr/>
              </a:pPr>
              <a:r>
                <a:rPr lang="en-US" sz="1600" kern="1200" dirty="0" smtClean="0">
                  <a:solidFill>
                    <a:schemeClr val="tx1"/>
                  </a:solidFill>
                  <a:ea typeface="+mn-ea"/>
                  <a:cs typeface="+mn-cs"/>
                </a:rPr>
                <a:t>End-to-end monitoring, patch and customization management using Application </a:t>
              </a:r>
              <a:r>
                <a:rPr lang="en-US" sz="1600" kern="1200" dirty="0">
                  <a:solidFill>
                    <a:schemeClr val="tx1"/>
                  </a:solidFill>
                  <a:ea typeface="+mn-ea"/>
                  <a:cs typeface="+mn-cs"/>
                </a:rPr>
                <a:t>Management </a:t>
              </a:r>
              <a:r>
                <a:rPr lang="en-US" sz="1600" kern="1200" dirty="0" smtClean="0">
                  <a:solidFill>
                    <a:schemeClr val="tx1"/>
                  </a:solidFill>
                  <a:ea typeface="+mn-ea"/>
                  <a:cs typeface="+mn-cs"/>
                </a:rPr>
                <a:t>Suite</a:t>
              </a:r>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66315" y="2239052"/>
              <a:ext cx="1024309" cy="81944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82608" y="4346682"/>
              <a:ext cx="956714" cy="528335"/>
            </a:xfrm>
            <a:prstGeom prst="rect">
              <a:avLst/>
            </a:prstGeom>
          </p:spPr>
        </p:pic>
        <p:grpSp>
          <p:nvGrpSpPr>
            <p:cNvPr id="17" name="Group 16"/>
            <p:cNvGrpSpPr/>
            <p:nvPr/>
          </p:nvGrpSpPr>
          <p:grpSpPr>
            <a:xfrm flipH="1">
              <a:off x="6562845" y="2141807"/>
              <a:ext cx="2208919" cy="798426"/>
              <a:chOff x="3632742" y="2215772"/>
              <a:chExt cx="1679864" cy="759076"/>
            </a:xfrm>
          </p:grpSpPr>
          <p:cxnSp>
            <p:nvCxnSpPr>
              <p:cNvPr id="22" name="Straight Connector 21"/>
              <p:cNvCxnSpPr/>
              <p:nvPr/>
            </p:nvCxnSpPr>
            <p:spPr>
              <a:xfrm>
                <a:off x="4535122" y="2217621"/>
                <a:ext cx="777484" cy="757227"/>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32742" y="2215772"/>
                <a:ext cx="914400" cy="0"/>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0149" y="2955543"/>
              <a:ext cx="1714721" cy="679526"/>
            </a:xfrm>
            <a:prstGeom prst="rect">
              <a:avLst/>
            </a:prstGeom>
            <a:solidFill>
              <a:schemeClr val="bg1">
                <a:lumMod val="95000"/>
              </a:schemeClr>
            </a:solidFill>
            <a:ln>
              <a:noFill/>
            </a:ln>
            <a:scene3d>
              <a:camera prst="orthographicFront"/>
              <a:lightRig rig="threePt" dir="t"/>
            </a:scene3d>
            <a:sp3d>
              <a:bevelT w="165100" prst="coolSlant"/>
              <a:bevelB w="165100" prst="coolSlant"/>
            </a:sp3d>
          </p:spPr>
        </p:pic>
        <p:grpSp>
          <p:nvGrpSpPr>
            <p:cNvPr id="19" name="Group 18"/>
            <p:cNvGrpSpPr/>
            <p:nvPr/>
          </p:nvGrpSpPr>
          <p:grpSpPr>
            <a:xfrm>
              <a:off x="5858920" y="3635069"/>
              <a:ext cx="948439" cy="996429"/>
              <a:chOff x="7648534" y="4754818"/>
              <a:chExt cx="914399" cy="617996"/>
            </a:xfrm>
          </p:grpSpPr>
          <p:cxnSp>
            <p:nvCxnSpPr>
              <p:cNvPr id="20" name="Straight Connector 19"/>
              <p:cNvCxnSpPr/>
              <p:nvPr/>
            </p:nvCxnSpPr>
            <p:spPr>
              <a:xfrm>
                <a:off x="7655915" y="4754818"/>
                <a:ext cx="7344" cy="617996"/>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48534" y="5368636"/>
                <a:ext cx="914399" cy="0"/>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55890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4066675" y="0"/>
            <a:ext cx="10082462" cy="6858000"/>
          </a:xfrm>
          <a:prstGeom prst="flowChartInputOutput">
            <a:avLst/>
          </a:prstGeom>
          <a:blipFill dpi="0" rotWithShape="1">
            <a:blip r:embed="rId3">
              <a:alphaModFix amt="79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12</a:t>
            </a:fld>
            <a:endParaRPr lang="en-US" dirty="0"/>
          </a:p>
        </p:txBody>
      </p:sp>
      <p:sp>
        <p:nvSpPr>
          <p:cNvPr id="14" name="Content Placeholder 9"/>
          <p:cNvSpPr txBox="1">
            <a:spLocks/>
          </p:cNvSpPr>
          <p:nvPr/>
        </p:nvSpPr>
        <p:spPr>
          <a:xfrm>
            <a:off x="5678794" y="4052712"/>
            <a:ext cx="5802489" cy="23384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E-Business </a:t>
            </a:r>
            <a:r>
              <a:rPr kumimoji="0" lang="en-GB" sz="1900" b="1" i="0" u="none" strike="noStrike" kern="1200" cap="none" spc="0" normalizeH="0" baseline="0" noProof="0" dirty="0">
                <a:ln>
                  <a:noFill/>
                </a:ln>
                <a:solidFill>
                  <a:srgbClr val="FFFFFF"/>
                </a:solidFill>
                <a:effectLst/>
                <a:uLnTx/>
                <a:uFillTx/>
                <a:latin typeface="Calibri"/>
                <a:ea typeface="+mn-ea"/>
                <a:cs typeface="+mn-cs"/>
              </a:rPr>
              <a:t>Suite: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Bring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your own license </a:t>
            </a:r>
            <a:r>
              <a:rPr kumimoji="0" lang="en-GB" sz="1600" b="0" i="0" u="none" strike="noStrike" kern="1200" cap="none" spc="0" normalizeH="0" baseline="0" noProof="0" dirty="0">
                <a:ln>
                  <a:noFill/>
                </a:ln>
                <a:solidFill>
                  <a:srgbClr val="FFFFFF"/>
                </a:solidFill>
                <a:effectLst/>
                <a:uLnTx/>
                <a:uFillTx/>
                <a:latin typeface="Calibri"/>
                <a:ea typeface="+mn-ea"/>
                <a:cs typeface="+mn-cs"/>
              </a:rPr>
              <a:t>to Oracle Cloud (BYOL) </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EBS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licenses </a:t>
            </a:r>
            <a:r>
              <a:rPr kumimoji="0" lang="en-GB" sz="1600" b="0" i="0" u="none" strike="noStrike" kern="1200" cap="none" spc="0" normalizeH="0" baseline="0" noProof="0" dirty="0">
                <a:ln>
                  <a:noFill/>
                </a:ln>
                <a:solidFill>
                  <a:srgbClr val="FFFFFF"/>
                </a:solidFill>
                <a:effectLst/>
                <a:uLnTx/>
                <a:uFillTx/>
                <a:latin typeface="Calibri"/>
                <a:ea typeface="+mn-ea"/>
                <a:cs typeface="+mn-cs"/>
              </a:rPr>
              <a:t>are needed for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Prod instance </a:t>
            </a:r>
            <a:r>
              <a:rPr kumimoji="0" lang="en-GB" sz="1600" b="0" i="0" u="none" strike="noStrike" kern="1200" cap="none" spc="0" normalizeH="0" baseline="0" noProof="0" dirty="0">
                <a:ln>
                  <a:noFill/>
                </a:ln>
                <a:solidFill>
                  <a:srgbClr val="FFFFFF"/>
                </a:solidFill>
                <a:effectLst/>
                <a:uLnTx/>
                <a:uFillTx/>
                <a:latin typeface="Calibri"/>
                <a:ea typeface="+mn-ea"/>
                <a:cs typeface="+mn-cs"/>
              </a:rPr>
              <a:t>only</a:t>
            </a:r>
          </a:p>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Oracle Cloud Infrastructure:  </a:t>
            </a:r>
            <a:endParaRPr kumimoji="0" lang="en-GB" sz="1900" b="1"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Subscribe to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basic IaaS services (compute, storage, network)</a:t>
            </a:r>
            <a:endParaRPr kumimoji="0" lang="en-GB" sz="1600" b="0"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a:t>
            </a:r>
            <a:r>
              <a:rPr kumimoji="0" lang="en-GB" sz="1600" b="0" i="0" u="none" strike="noStrike" kern="1200" cap="none" spc="0" normalizeH="0" baseline="0" noProof="0" dirty="0">
                <a:ln>
                  <a:noFill/>
                </a:ln>
                <a:solidFill>
                  <a:srgbClr val="FFFFFF"/>
                </a:solidFill>
                <a:effectLst/>
                <a:uLnTx/>
                <a:uFillTx/>
                <a:latin typeface="Calibri"/>
                <a:ea typeface="+mn-ea"/>
                <a:cs typeface="+mn-cs"/>
              </a:rPr>
              <a:t>for App Server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EE on Compute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Database EE on Compute or BYOL Database EE to Database Cloud Service or </a:t>
            </a:r>
            <a:r>
              <a:rPr kumimoji="0" lang="en-GB" sz="1600" b="0" i="0" u="none" strike="noStrike" kern="1200" cap="none" spc="0" normalizeH="0" baseline="0" noProof="0" dirty="0">
                <a:ln>
                  <a:noFill/>
                </a:ln>
                <a:solidFill>
                  <a:srgbClr val="FFFFFF"/>
                </a:solidFill>
                <a:effectLst/>
                <a:uLnTx/>
                <a:uFillTx/>
                <a:latin typeface="Calibri"/>
                <a:ea typeface="+mn-ea"/>
                <a:cs typeface="+mn-cs"/>
              </a:rPr>
              <a:t>Exadata Cloud Service</a:t>
            </a:r>
            <a:endParaRPr kumimoji="0" lang="en-GB"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5" name="Group 14"/>
          <p:cNvGrpSpPr/>
          <p:nvPr/>
        </p:nvGrpSpPr>
        <p:grpSpPr>
          <a:xfrm>
            <a:off x="142875" y="2091660"/>
            <a:ext cx="4056884" cy="2388383"/>
            <a:chOff x="1160059" y="2034904"/>
            <a:chExt cx="5278472" cy="3360200"/>
          </a:xfrm>
        </p:grpSpPr>
        <p:pic>
          <p:nvPicPr>
            <p:cNvPr id="16" name="Pictur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0059" y="2034904"/>
              <a:ext cx="5278472" cy="3360200"/>
            </a:xfrm>
            <a:prstGeom prst="rect">
              <a:avLst/>
            </a:prstGeom>
            <a:noFill/>
            <a:ln w="9525">
              <a:noFill/>
              <a:miter lim="800000"/>
              <a:headEnd/>
              <a:tailEnd/>
            </a:ln>
          </p:spPr>
        </p:pic>
        <p:pic>
          <p:nvPicPr>
            <p:cNvPr id="17" name="Picture 16" descr="O_EBizSuite_clr.bmp"/>
            <p:cNvPicPr>
              <a:picLocks noChangeAspect="1"/>
            </p:cNvPicPr>
            <p:nvPr/>
          </p:nvPicPr>
          <p:blipFill>
            <a:blip r:embed="rId5" cstate="screen">
              <a:clrChange>
                <a:clrFrom>
                  <a:srgbClr val="FFFFFF"/>
                </a:clrFrom>
                <a:clrTo>
                  <a:srgbClr val="FFFFFF">
                    <a:alpha val="0"/>
                  </a:srgbClr>
                </a:clrTo>
              </a:clrChange>
            </a:blip>
            <a:stretch>
              <a:fillRect/>
            </a:stretch>
          </p:blipFill>
          <p:spPr>
            <a:xfrm>
              <a:off x="2015598" y="3157221"/>
              <a:ext cx="3158061" cy="1385762"/>
            </a:xfrm>
            <a:prstGeom prst="roundRect">
              <a:avLst/>
            </a:prstGeom>
            <a:ln>
              <a:noFill/>
            </a:ln>
            <a:effectLst/>
          </p:spPr>
        </p:pic>
      </p:grpSp>
      <p:sp>
        <p:nvSpPr>
          <p:cNvPr id="18" name="Parallelogram 17"/>
          <p:cNvSpPr/>
          <p:nvPr/>
        </p:nvSpPr>
        <p:spPr>
          <a:xfrm>
            <a:off x="-428978" y="307358"/>
            <a:ext cx="11198578" cy="114300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9" name="TextBox 18"/>
          <p:cNvSpPr txBox="1"/>
          <p:nvPr/>
        </p:nvSpPr>
        <p:spPr>
          <a:xfrm>
            <a:off x="410612" y="618518"/>
            <a:ext cx="10307283" cy="809533"/>
          </a:xfrm>
          <a:prstGeom prst="rect">
            <a:avLst/>
          </a:prstGeom>
          <a:noFill/>
        </p:spPr>
        <p:txBody>
          <a:bodyPr wrap="square" lIns="0" tIns="0" rIns="0" bIns="0" rtlCol="0" anchor="t" anchorCtr="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3600" b="0" i="0" u="none" strike="noStrike" kern="0" cap="none" spc="0" normalizeH="0" baseline="0" noProof="0" dirty="0" smtClean="0">
                <a:ln>
                  <a:noFill/>
                </a:ln>
                <a:solidFill>
                  <a:srgbClr val="FFFFFF"/>
                </a:solidFill>
                <a:effectLst/>
                <a:uLnTx/>
                <a:uFillTx/>
              </a:rPr>
              <a:t>You can use your existing licenses in the Oracle Cloud</a:t>
            </a:r>
            <a:endParaRPr kumimoji="0" lang="en-US" sz="3600" b="0" i="0" u="none" strike="noStrike" kern="0" cap="none" spc="0" normalizeH="0" baseline="0" noProof="0" dirty="0">
              <a:ln>
                <a:noFill/>
              </a:ln>
              <a:solidFill>
                <a:srgbClr val="FFFFFF"/>
              </a:solidFill>
              <a:effectLst/>
              <a:uLnTx/>
              <a:uFillTx/>
            </a:endParaRPr>
          </a:p>
        </p:txBody>
      </p:sp>
      <p:sp>
        <p:nvSpPr>
          <p:cNvPr id="20" name="TextBox 19"/>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21" name="TextBox 20"/>
          <p:cNvSpPr txBox="1"/>
          <p:nvPr/>
        </p:nvSpPr>
        <p:spPr>
          <a:xfrm>
            <a:off x="5678795" y="1772354"/>
            <a:ext cx="5746044" cy="2216322"/>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You must be fully licensed to run E-Business Suite, but you can bring your existing licenses and use them on Oracle Cloud.  In that case, you pay only for the infrastructure you use (compute, storage, network).</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Or you can take advantage of the licenses built into Oracle Cloud Platform services such as Database Cloud Service, Exadata Cloud Service or Java Cloud Service.</a:t>
            </a:r>
          </a:p>
        </p:txBody>
      </p:sp>
    </p:spTree>
    <p:extLst>
      <p:ext uri="{BB962C8B-B14F-4D97-AF65-F5344CB8AC3E}">
        <p14:creationId xmlns:p14="http://schemas.microsoft.com/office/powerpoint/2010/main" val="392792160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13</a:t>
            </a:fld>
            <a:endParaRPr lang="en-US" dirty="0"/>
          </a:p>
        </p:txBody>
      </p:sp>
      <p:sp>
        <p:nvSpPr>
          <p:cNvPr id="6" name="Parallelogram 5"/>
          <p:cNvSpPr/>
          <p:nvPr/>
        </p:nvSpPr>
        <p:spPr>
          <a:xfrm>
            <a:off x="-406399" y="258322"/>
            <a:ext cx="8750300" cy="1097280"/>
          </a:xfrm>
          <a:prstGeom prst="parallelogram">
            <a:avLst>
              <a:gd name="adj" fmla="val 36579"/>
            </a:avLst>
          </a:prstGeom>
          <a:blipFill>
            <a:blip r:embed="rId3"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7" name="Title 1"/>
          <p:cNvSpPr txBox="1">
            <a:spLocks/>
          </p:cNvSpPr>
          <p:nvPr/>
        </p:nvSpPr>
        <p:spPr>
          <a:xfrm>
            <a:off x="562708" y="522288"/>
            <a:ext cx="10122755" cy="5762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Ensures Your Success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8" name="Rectangle 7"/>
          <p:cNvSpPr/>
          <p:nvPr/>
        </p:nvSpPr>
        <p:spPr>
          <a:xfrm>
            <a:off x="6075139" y="2336176"/>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9" name="Content Placeholder 6"/>
          <p:cNvSpPr txBox="1">
            <a:spLocks/>
          </p:cNvSpPr>
          <p:nvPr/>
        </p:nvSpPr>
        <p:spPr>
          <a:xfrm>
            <a:off x="6390746" y="3096938"/>
            <a:ext cx="5543326" cy="3025422"/>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SLA driven lifecycle management </a:t>
            </a:r>
            <a:r>
              <a:rPr kumimoji="0" lang="en-US" altLang="en-US" sz="1600" b="0" i="0" u="none" strike="noStrike" kern="0" cap="none" spc="0" normalizeH="0" baseline="0" noProof="0" dirty="0" smtClean="0">
                <a:ln>
                  <a:noFill/>
                </a:ln>
                <a:solidFill>
                  <a:srgbClr val="5F5F5F"/>
                </a:solidFill>
                <a:effectLst/>
                <a:uLnTx/>
                <a:uFillTx/>
              </a:rPr>
              <a:t>(</a:t>
            </a:r>
            <a:r>
              <a:rPr kumimoji="0" lang="en-US" altLang="en-US" sz="1600" b="0" i="0" u="none" strike="noStrike" kern="0" cap="none" spc="0" normalizeH="0" baseline="0" noProof="0" dirty="0">
                <a:ln>
                  <a:noFill/>
                </a:ln>
                <a:solidFill>
                  <a:srgbClr val="5F5F5F"/>
                </a:solidFill>
                <a:effectLst/>
                <a:uLnTx/>
                <a:uFillTx/>
              </a:rPr>
              <a:t>refresh, backup, provisioning) for </a:t>
            </a:r>
            <a:r>
              <a:rPr kumimoji="0" lang="en-US" altLang="en-US" sz="1600" b="0" i="0" u="none" strike="noStrike" kern="0" cap="none" spc="0" normalizeH="0" baseline="0" noProof="0" dirty="0" smtClean="0">
                <a:ln>
                  <a:noFill/>
                </a:ln>
                <a:solidFill>
                  <a:srgbClr val="5F5F5F"/>
                </a:solidFill>
                <a:effectLst/>
                <a:uLnTx/>
                <a:uFillTx/>
              </a:rPr>
              <a:t>production</a:t>
            </a:r>
            <a:endParaRPr kumimoji="0" lang="en-US" altLang="en-US" sz="1600" b="0"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Reduced vulnerability and enhanced security </a:t>
            </a:r>
            <a:r>
              <a:rPr kumimoji="0" lang="en-US" altLang="en-US" sz="1600" b="0" i="0" u="none" strike="noStrike" kern="0" cap="none" spc="0" normalizeH="0" baseline="0" noProof="0" dirty="0">
                <a:ln>
                  <a:noFill/>
                </a:ln>
                <a:solidFill>
                  <a:srgbClr val="5F5F5F"/>
                </a:solidFill>
                <a:effectLst/>
                <a:uLnTx/>
                <a:uFillTx/>
              </a:rPr>
              <a:t>with </a:t>
            </a:r>
            <a:r>
              <a:rPr kumimoji="0" lang="en-US" altLang="en-US" sz="1600" b="0" i="0" u="none" strike="noStrike" kern="0" cap="none" spc="0" normalizeH="0" baseline="0" noProof="0" dirty="0" smtClean="0">
                <a:ln>
                  <a:noFill/>
                </a:ln>
                <a:solidFill>
                  <a:srgbClr val="5F5F5F"/>
                </a:solidFill>
                <a:effectLst/>
                <a:uLnTx/>
                <a:uFillTx/>
              </a:rPr>
              <a:t>managed security services</a:t>
            </a:r>
            <a:endParaRPr kumimoji="0" lang="en-US" altLang="en-US" sz="16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Multiple cloud deployment models </a:t>
            </a:r>
            <a:r>
              <a:rPr kumimoji="0" lang="en-US" altLang="en-US" sz="1600" b="0" i="0" u="none" strike="noStrike" kern="0" cap="none" spc="0" normalizeH="0" baseline="0" noProof="0" dirty="0" smtClean="0">
                <a:ln>
                  <a:noFill/>
                </a:ln>
                <a:solidFill>
                  <a:srgbClr val="5F5F5F"/>
                </a:solidFill>
                <a:effectLst/>
                <a:uLnTx/>
                <a:uFillTx/>
              </a:rPr>
              <a:t>with production either on-premises or at Oracle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Choice of </a:t>
            </a:r>
            <a:r>
              <a:rPr kumimoji="0" lang="en-US" altLang="en-US" sz="1800" b="1" i="0" u="none" strike="noStrike" kern="0" cap="none" spc="0" normalizeH="0" baseline="0" noProof="0" dirty="0" smtClean="0">
                <a:ln>
                  <a:noFill/>
                </a:ln>
                <a:solidFill>
                  <a:srgbClr val="5F5F5F"/>
                </a:solidFill>
                <a:effectLst/>
                <a:uLnTx/>
                <a:uFillTx/>
              </a:rPr>
              <a:t>extended services </a:t>
            </a:r>
            <a:r>
              <a:rPr kumimoji="0" lang="en-US" altLang="en-US" sz="1600" b="0" i="0" u="none" strike="noStrike" kern="0" cap="none" spc="0" normalizeH="0" baseline="0" noProof="0" dirty="0" smtClean="0">
                <a:ln>
                  <a:noFill/>
                </a:ln>
                <a:solidFill>
                  <a:srgbClr val="5F5F5F"/>
                </a:solidFill>
                <a:effectLst/>
                <a:uLnTx/>
                <a:uFillTx/>
              </a:rPr>
              <a:t>such as functional </a:t>
            </a:r>
            <a:r>
              <a:rPr kumimoji="0" lang="en-US" altLang="en-US" sz="1600" b="0" i="0" u="none" strike="noStrike" kern="0" cap="none" spc="0" normalizeH="0" baseline="0" noProof="0" dirty="0">
                <a:ln>
                  <a:noFill/>
                </a:ln>
                <a:solidFill>
                  <a:srgbClr val="5F5F5F"/>
                </a:solidFill>
                <a:effectLst/>
                <a:uLnTx/>
                <a:uFillTx/>
              </a:rPr>
              <a:t>help desk, integration, customization </a:t>
            </a:r>
            <a:r>
              <a:rPr kumimoji="0" lang="en-US" altLang="en-US" sz="1600" b="0" i="0" u="none" strike="noStrike" kern="0" cap="none" spc="0" normalizeH="0" baseline="0" noProof="0" dirty="0" smtClean="0">
                <a:ln>
                  <a:noFill/>
                </a:ln>
                <a:solidFill>
                  <a:srgbClr val="5F5F5F"/>
                </a:solidFill>
                <a:effectLst/>
                <a:uLnTx/>
                <a:uFillTx/>
              </a:rPr>
              <a:t>management</a:t>
            </a:r>
            <a:endParaRPr kumimoji="0" lang="en-US" altLang="en-US" sz="16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Key transaction monitoring </a:t>
            </a:r>
            <a:r>
              <a:rPr kumimoji="0" lang="en-US" altLang="en-US" sz="1600" b="0" i="0" u="none" strike="noStrike" kern="0" cap="none" spc="0" normalizeH="0" baseline="0" noProof="0" dirty="0" smtClean="0">
                <a:ln>
                  <a:noFill/>
                </a:ln>
                <a:solidFill>
                  <a:srgbClr val="5F5F5F"/>
                </a:solidFill>
                <a:effectLst/>
                <a:uLnTx/>
                <a:uFillTx/>
              </a:rPr>
              <a:t>for faster </a:t>
            </a:r>
            <a:r>
              <a:rPr kumimoji="0" lang="en-US" altLang="en-US" sz="1600" b="0" i="0" u="none" strike="noStrike" kern="0" cap="none" spc="0" normalizeH="0" baseline="0" noProof="0" dirty="0">
                <a:ln>
                  <a:noFill/>
                </a:ln>
                <a:solidFill>
                  <a:srgbClr val="5F5F5F"/>
                </a:solidFill>
                <a:effectLst/>
                <a:uLnTx/>
                <a:uFillTx/>
              </a:rPr>
              <a:t>issue resolution</a:t>
            </a:r>
          </a:p>
        </p:txBody>
      </p:sp>
      <p:sp>
        <p:nvSpPr>
          <p:cNvPr id="10" name="Content Placeholder 6"/>
          <p:cNvSpPr txBox="1">
            <a:spLocks/>
          </p:cNvSpPr>
          <p:nvPr/>
        </p:nvSpPr>
        <p:spPr>
          <a:xfrm>
            <a:off x="379413" y="3096938"/>
            <a:ext cx="5626275" cy="3025422"/>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Assessment </a:t>
            </a:r>
            <a:r>
              <a:rPr kumimoji="0" lang="en-US" altLang="en-US" sz="1800" b="1" i="0" u="none" strike="noStrike" kern="0" cap="none" spc="0" normalizeH="0" baseline="0" noProof="0" dirty="0">
                <a:ln>
                  <a:noFill/>
                </a:ln>
                <a:solidFill>
                  <a:srgbClr val="5F5F5F"/>
                </a:solidFill>
                <a:effectLst/>
                <a:uLnTx/>
                <a:uFillTx/>
              </a:rPr>
              <a:t>&amp; </a:t>
            </a:r>
            <a:r>
              <a:rPr kumimoji="0" lang="en-US" altLang="en-US" sz="1800" b="1" i="0" u="none" strike="noStrike" kern="0" cap="none" spc="0" normalizeH="0" baseline="0" noProof="0" dirty="0" smtClean="0">
                <a:ln>
                  <a:noFill/>
                </a:ln>
                <a:solidFill>
                  <a:srgbClr val="5F5F5F"/>
                </a:solidFill>
                <a:effectLst/>
                <a:uLnTx/>
                <a:uFillTx/>
              </a:rPr>
              <a:t>discovery </a:t>
            </a:r>
            <a:r>
              <a:rPr kumimoji="0" lang="en-US" altLang="en-US" sz="1600" b="0" i="0" u="none" strike="noStrike" kern="0" cap="none" spc="0" normalizeH="0" baseline="0" noProof="0" dirty="0">
                <a:ln>
                  <a:noFill/>
                </a:ln>
                <a:solidFill>
                  <a:srgbClr val="5F5F5F"/>
                </a:solidFill>
                <a:effectLst/>
                <a:uLnTx/>
                <a:uFillTx/>
              </a:rPr>
              <a:t>of application footprint and cloud infrastructure requirements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Design and architect </a:t>
            </a:r>
            <a:r>
              <a:rPr kumimoji="0" lang="en-US" altLang="en-US" sz="1600" b="0" i="0" u="none" strike="noStrike" kern="0" cap="none" spc="0" normalizeH="0" baseline="0" noProof="0" dirty="0">
                <a:ln>
                  <a:noFill/>
                </a:ln>
                <a:solidFill>
                  <a:srgbClr val="5F5F5F"/>
                </a:solidFill>
                <a:effectLst/>
                <a:uLnTx/>
                <a:uFillTx/>
              </a:rPr>
              <a:t>to meet custom needs, including high availability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Transition planning and execution </a:t>
            </a:r>
            <a:r>
              <a:rPr kumimoji="0" lang="en-US" altLang="en-US" sz="1600" b="0" i="0" u="none" strike="noStrike" kern="0" cap="none" spc="0" normalizeH="0" baseline="0" noProof="0" dirty="0">
                <a:ln>
                  <a:noFill/>
                </a:ln>
                <a:solidFill>
                  <a:srgbClr val="5F5F5F"/>
                </a:solidFill>
                <a:effectLst/>
                <a:uLnTx/>
                <a:uFillTx/>
              </a:rPr>
              <a:t>to move environments </a:t>
            </a:r>
            <a:r>
              <a:rPr kumimoji="0" lang="en-US" altLang="en-US" sz="1600" b="0" i="0" u="none" strike="noStrike" kern="0" cap="none" spc="0" normalizeH="0" baseline="0" noProof="0" dirty="0" smtClean="0">
                <a:ln>
                  <a:noFill/>
                </a:ln>
                <a:solidFill>
                  <a:srgbClr val="5F5F5F"/>
                </a:solidFill>
                <a:effectLst/>
                <a:uLnTx/>
                <a:uFillTx/>
              </a:rPr>
              <a:t>and </a:t>
            </a:r>
            <a:r>
              <a:rPr kumimoji="0" lang="en-US" altLang="en-US" sz="1600" b="0" i="0" u="none" strike="noStrike" kern="0" cap="none" spc="0" normalizeH="0" baseline="0" noProof="0" dirty="0">
                <a:ln>
                  <a:noFill/>
                </a:ln>
                <a:solidFill>
                  <a:srgbClr val="5F5F5F"/>
                </a:solidFill>
                <a:effectLst/>
                <a:uLnTx/>
                <a:uFillTx/>
              </a:rPr>
              <a:t>setup customizations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Cloud management expertise </a:t>
            </a:r>
            <a:r>
              <a:rPr kumimoji="0" lang="en-US" altLang="en-US" sz="1600" b="0" i="0" u="none" strike="noStrike" kern="0" cap="none" spc="0" normalizeH="0" baseline="0" noProof="0" dirty="0" smtClean="0">
                <a:ln>
                  <a:noFill/>
                </a:ln>
                <a:solidFill>
                  <a:srgbClr val="5F5F5F"/>
                </a:solidFill>
                <a:effectLst/>
                <a:uLnTx/>
                <a:uFillTx/>
              </a:rPr>
              <a:t>to deploy applications securely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Support </a:t>
            </a:r>
            <a:r>
              <a:rPr kumimoji="0" lang="en-US" altLang="en-US" sz="1800" b="1" i="0" u="none" strike="noStrike" kern="0" cap="none" spc="0" normalizeH="0" baseline="0" noProof="0" dirty="0">
                <a:ln>
                  <a:noFill/>
                </a:ln>
                <a:solidFill>
                  <a:srgbClr val="5F5F5F"/>
                </a:solidFill>
                <a:effectLst/>
                <a:uLnTx/>
                <a:uFillTx/>
              </a:rPr>
              <a:t>for stabilization and </a:t>
            </a:r>
            <a:r>
              <a:rPr kumimoji="0" lang="en-US" altLang="en-US" sz="1800" b="1" i="0" u="none" strike="noStrike" kern="0" cap="none" spc="0" normalizeH="0" baseline="0" noProof="0" dirty="0" smtClean="0">
                <a:ln>
                  <a:noFill/>
                </a:ln>
                <a:solidFill>
                  <a:srgbClr val="5F5F5F"/>
                </a:solidFill>
                <a:effectLst/>
                <a:uLnTx/>
                <a:uFillTx/>
              </a:rPr>
              <a:t>go-live</a:t>
            </a:r>
            <a:endParaRPr kumimoji="0" lang="en-US" altLang="en-US" sz="1800" b="1" i="0" u="none" strike="noStrike" kern="0" cap="none" spc="0" normalizeH="0" baseline="0" noProof="0" dirty="0">
              <a:ln>
                <a:noFill/>
              </a:ln>
              <a:solidFill>
                <a:srgbClr val="5F5F5F"/>
              </a:solidFill>
              <a:effectLst/>
              <a:uLnTx/>
              <a:uFillTx/>
            </a:endParaRPr>
          </a:p>
        </p:txBody>
      </p:sp>
      <p:sp>
        <p:nvSpPr>
          <p:cNvPr id="11" name="TextBox 10"/>
          <p:cNvSpPr txBox="1"/>
          <p:nvPr/>
        </p:nvSpPr>
        <p:spPr>
          <a:xfrm>
            <a:off x="1365954" y="2363160"/>
            <a:ext cx="2856089" cy="632178"/>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5F5F5F"/>
                </a:solidFill>
                <a:effectLst/>
                <a:uLnTx/>
                <a:uFillTx/>
              </a:rPr>
              <a:t>Migration Services</a:t>
            </a:r>
          </a:p>
        </p:txBody>
      </p:sp>
      <p:sp>
        <p:nvSpPr>
          <p:cNvPr id="12" name="TextBox 11"/>
          <p:cNvSpPr txBox="1"/>
          <p:nvPr/>
        </p:nvSpPr>
        <p:spPr>
          <a:xfrm>
            <a:off x="7042973" y="2363160"/>
            <a:ext cx="4238871" cy="632178"/>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5F5F5F"/>
                </a:solidFill>
                <a:effectLst/>
                <a:uLnTx/>
                <a:uFillTx/>
              </a:rPr>
              <a:t>Run &amp; Maintain Services</a:t>
            </a:r>
          </a:p>
        </p:txBody>
      </p:sp>
      <p:sp>
        <p:nvSpPr>
          <p:cNvPr id="13" name="Rectangle 12"/>
          <p:cNvSpPr/>
          <p:nvPr/>
        </p:nvSpPr>
        <p:spPr>
          <a:xfrm>
            <a:off x="564215" y="1469389"/>
            <a:ext cx="3747757"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Oracle Professional Services</a:t>
            </a:r>
            <a:endParaRPr kumimoji="0" lang="en-US" sz="2400" b="1" i="0" u="none" strike="noStrike" kern="0" cap="none" spc="0" normalizeH="0" baseline="0" noProof="0" dirty="0" smtClean="0">
              <a:ln>
                <a:noFill/>
              </a:ln>
              <a:solidFill>
                <a:srgbClr val="5F5F5F"/>
              </a:solidFill>
              <a:effectLst/>
              <a:uLnTx/>
              <a:uFillTx/>
            </a:endParaRPr>
          </a:p>
        </p:txBody>
      </p:sp>
    </p:spTree>
    <p:extLst>
      <p:ext uri="{BB962C8B-B14F-4D97-AF65-F5344CB8AC3E}">
        <p14:creationId xmlns:p14="http://schemas.microsoft.com/office/powerpoint/2010/main" val="402649929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14</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grpSp>
        <p:nvGrpSpPr>
          <p:cNvPr id="7" name="Group 10"/>
          <p:cNvGrpSpPr/>
          <p:nvPr/>
        </p:nvGrpSpPr>
        <p:grpSpPr>
          <a:xfrm>
            <a:off x="-316090" y="440268"/>
            <a:ext cx="10126134" cy="967562"/>
            <a:chOff x="-403702" y="3019143"/>
            <a:chExt cx="3969649" cy="967562"/>
          </a:xfrm>
          <a:solidFill>
            <a:srgbClr val="8A133B">
              <a:alpha val="76000"/>
            </a:srgbClr>
          </a:solidFill>
        </p:grpSpPr>
        <p:sp>
          <p:nvSpPr>
            <p:cNvPr id="8" name="Parallelogram 7"/>
            <p:cNvSpPr/>
            <p:nvPr/>
          </p:nvSpPr>
          <p:spPr>
            <a:xfrm>
              <a:off x="-403702" y="3019143"/>
              <a:ext cx="3969649" cy="967562"/>
            </a:xfrm>
            <a:prstGeom prst="parallelogram">
              <a:avLst>
                <a:gd name="adj" fmla="val 31657"/>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 name="TextBox 8"/>
            <p:cNvSpPr txBox="1"/>
            <p:nvPr/>
          </p:nvSpPr>
          <p:spPr>
            <a:xfrm>
              <a:off x="-68079" y="3073119"/>
              <a:ext cx="3608611"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rgbClr val="FFFFFF">
                      <a:alpha val="90000"/>
                    </a:srgbClr>
                  </a:solidFill>
                  <a:effectLst/>
                  <a:uLnTx/>
                  <a:uFillTx/>
                  <a:ea typeface="Calibri" charset="0"/>
                  <a:cs typeface="Calibri" charset="0"/>
                </a:rPr>
                <a:t>Next Step</a:t>
              </a:r>
            </a:p>
            <a:p>
              <a:pPr marL="0" marR="0" lvl="0" indent="0" defTabSz="914400"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alpha val="90000"/>
                    </a:srgbClr>
                  </a:solidFill>
                  <a:effectLst/>
                  <a:uLnTx/>
                  <a:uFillTx/>
                  <a:ea typeface="Calibri" charset="0"/>
                  <a:cs typeface="Calibri" charset="0"/>
                </a:rPr>
                <a:t>Our Oracle Architects can help you chart a plan</a:t>
              </a:r>
              <a:endParaRPr kumimoji="0" lang="en-US" sz="2400" b="1" i="0" u="none" strike="noStrike" kern="0" cap="none" spc="0" normalizeH="0" baseline="0" noProof="0" dirty="0" smtClean="0">
                <a:ln>
                  <a:noFill/>
                </a:ln>
                <a:solidFill>
                  <a:srgbClr val="8A133B">
                    <a:lumMod val="20000"/>
                    <a:lumOff val="80000"/>
                  </a:srgbClr>
                </a:solidFill>
                <a:effectLst/>
                <a:uLnTx/>
                <a:uFillTx/>
                <a:latin typeface="MV Boli" pitchFamily="2" charset="0"/>
                <a:ea typeface="Calibri" charset="0"/>
                <a:cs typeface="MV Boli" pitchFamily="2" charset="0"/>
              </a:endParaRPr>
            </a:p>
          </p:txBody>
        </p:sp>
      </p:grpSp>
      <p:grpSp>
        <p:nvGrpSpPr>
          <p:cNvPr id="11" name="Group 10"/>
          <p:cNvGrpSpPr/>
          <p:nvPr/>
        </p:nvGrpSpPr>
        <p:grpSpPr>
          <a:xfrm>
            <a:off x="583697" y="2065314"/>
            <a:ext cx="1998922" cy="1733107"/>
            <a:chOff x="2419235" y="3493694"/>
            <a:chExt cx="1998922" cy="1733107"/>
          </a:xfrm>
        </p:grpSpPr>
        <p:sp>
          <p:nvSpPr>
            <p:cNvPr id="12" name="Hexagon 11"/>
            <p:cNvSpPr/>
            <p:nvPr/>
          </p:nvSpPr>
          <p:spPr>
            <a:xfrm>
              <a:off x="2419235" y="3493694"/>
              <a:ext cx="1998922" cy="1733107"/>
            </a:xfrm>
            <a:prstGeom prst="hexagon">
              <a:avLst/>
            </a:prstGeom>
            <a:solidFill>
              <a:srgbClr val="FF7700"/>
            </a:solidFill>
            <a:ln w="19050" cap="flat" cmpd="sng" algn="ctr">
              <a:noFill/>
              <a:prstDash val="solid"/>
              <a:miter lim="800000"/>
            </a:ln>
            <a:effectLst/>
          </p:spPr>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2929518" y="4453055"/>
              <a:ext cx="995081" cy="664797"/>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Portfolio</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&amp; workload</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analysis</a:t>
              </a:r>
            </a:p>
          </p:txBody>
        </p:sp>
        <p:sp>
          <p:nvSpPr>
            <p:cNvPr id="14" name="Oval 13"/>
            <p:cNvSpPr/>
            <p:nvPr/>
          </p:nvSpPr>
          <p:spPr>
            <a:xfrm>
              <a:off x="3067762" y="3582765"/>
              <a:ext cx="723014" cy="680483"/>
            </a:xfrm>
            <a:prstGeom prst="ellipse">
              <a:avLst/>
            </a:prstGeom>
            <a:solidFill>
              <a:srgbClr val="FF891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15" name="Picture 14" descr="ic-OracleBusinessIntelligenceCampaign-wh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262311" y="3762434"/>
              <a:ext cx="508958" cy="514223"/>
            </a:xfrm>
            <a:prstGeom prst="rect">
              <a:avLst/>
            </a:prstGeom>
          </p:spPr>
        </p:pic>
      </p:grpSp>
      <p:grpSp>
        <p:nvGrpSpPr>
          <p:cNvPr id="16" name="Group 15"/>
          <p:cNvGrpSpPr/>
          <p:nvPr/>
        </p:nvGrpSpPr>
        <p:grpSpPr>
          <a:xfrm>
            <a:off x="3381175" y="2065314"/>
            <a:ext cx="1998922" cy="1733107"/>
            <a:chOff x="4154776" y="2606316"/>
            <a:chExt cx="1998922" cy="1733107"/>
          </a:xfrm>
        </p:grpSpPr>
        <p:sp>
          <p:nvSpPr>
            <p:cNvPr id="17" name="Hexagon 16"/>
            <p:cNvSpPr/>
            <p:nvPr/>
          </p:nvSpPr>
          <p:spPr>
            <a:xfrm>
              <a:off x="4154776" y="2606316"/>
              <a:ext cx="1998922" cy="1733107"/>
            </a:xfrm>
            <a:prstGeom prst="hexagon">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8" name="Oval 17"/>
            <p:cNvSpPr/>
            <p:nvPr/>
          </p:nvSpPr>
          <p:spPr>
            <a:xfrm>
              <a:off x="4792731" y="2702006"/>
              <a:ext cx="723014" cy="680483"/>
            </a:xfrm>
            <a:prstGeom prst="ellipse">
              <a:avLst/>
            </a:prstGeom>
            <a:solidFill>
              <a:srgbClr val="A5174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9" name="TextBox 18"/>
            <p:cNvSpPr txBox="1"/>
            <p:nvPr/>
          </p:nvSpPr>
          <p:spPr>
            <a:xfrm>
              <a:off x="4625201" y="3588804"/>
              <a:ext cx="1032719" cy="443198"/>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Future state</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architecture</a:t>
              </a:r>
            </a:p>
          </p:txBody>
        </p:sp>
      </p:grpSp>
      <p:grpSp>
        <p:nvGrpSpPr>
          <p:cNvPr id="20" name="Group 19"/>
          <p:cNvGrpSpPr/>
          <p:nvPr/>
        </p:nvGrpSpPr>
        <p:grpSpPr>
          <a:xfrm>
            <a:off x="6178653" y="2065314"/>
            <a:ext cx="2090281" cy="1733107"/>
            <a:chOff x="5808032" y="3493377"/>
            <a:chExt cx="2090281" cy="1733107"/>
          </a:xfrm>
        </p:grpSpPr>
        <p:sp>
          <p:nvSpPr>
            <p:cNvPr id="21" name="Hexagon 20"/>
            <p:cNvSpPr/>
            <p:nvPr/>
          </p:nvSpPr>
          <p:spPr>
            <a:xfrm>
              <a:off x="5859767" y="3493377"/>
              <a:ext cx="1998922" cy="1733107"/>
            </a:xfrm>
            <a:prstGeom prst="hexagon">
              <a:avLst/>
            </a:prstGeom>
            <a:solidFill>
              <a:srgbClr val="0E7AAB"/>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2" name="TextBox 21"/>
            <p:cNvSpPr txBox="1"/>
            <p:nvPr/>
          </p:nvSpPr>
          <p:spPr>
            <a:xfrm>
              <a:off x="5808032" y="4410114"/>
              <a:ext cx="2090281" cy="443198"/>
            </a:xfrm>
            <a:prstGeom prst="rect">
              <a:avLst/>
            </a:prstGeom>
          </p:spPr>
          <p:txBody>
            <a:bodyPr vert="horz" wrap="squar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Migration &amp; </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success plan</a:t>
              </a:r>
            </a:p>
          </p:txBody>
        </p:sp>
        <p:sp>
          <p:nvSpPr>
            <p:cNvPr id="23" name="Oval 22"/>
            <p:cNvSpPr/>
            <p:nvPr/>
          </p:nvSpPr>
          <p:spPr>
            <a:xfrm>
              <a:off x="6489482" y="3574393"/>
              <a:ext cx="723014" cy="680483"/>
            </a:xfrm>
            <a:prstGeom prst="ellipse">
              <a:avLst/>
            </a:prstGeom>
            <a:solidFill>
              <a:srgbClr val="0F87B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4" name="Picture 23" descr="ic-OracleCloud-Documents-wht.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628271" y="3762127"/>
              <a:ext cx="616832" cy="495300"/>
            </a:xfrm>
            <a:prstGeom prst="rect">
              <a:avLst/>
            </a:prstGeom>
          </p:spPr>
        </p:pic>
      </p:grpSp>
      <p:grpSp>
        <p:nvGrpSpPr>
          <p:cNvPr id="25" name="Group 24"/>
          <p:cNvGrpSpPr/>
          <p:nvPr/>
        </p:nvGrpSpPr>
        <p:grpSpPr>
          <a:xfrm>
            <a:off x="9067491" y="2065314"/>
            <a:ext cx="1998922" cy="1733107"/>
            <a:chOff x="7574447" y="2619233"/>
            <a:chExt cx="1998922" cy="1733107"/>
          </a:xfrm>
        </p:grpSpPr>
        <p:sp>
          <p:nvSpPr>
            <p:cNvPr id="26" name="Hexagon 25"/>
            <p:cNvSpPr/>
            <p:nvPr/>
          </p:nvSpPr>
          <p:spPr>
            <a:xfrm>
              <a:off x="7574447" y="2619233"/>
              <a:ext cx="1998922" cy="1733107"/>
            </a:xfrm>
            <a:prstGeom prst="hexagon">
              <a:avLst/>
            </a:prstGeom>
            <a:solidFill>
              <a:srgbClr val="FF0000"/>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Solution</a:t>
              </a:r>
              <a:br>
                <a:rPr kumimoji="0" lang="en-US" sz="1600" b="0" i="0" u="none" strike="noStrike" kern="0" cap="none" spc="0" normalizeH="0" baseline="0" noProof="0" dirty="0">
                  <a:ln>
                    <a:noFill/>
                  </a:ln>
                  <a:solidFill>
                    <a:srgbClr val="FFFFFF"/>
                  </a:solidFill>
                  <a:effectLst/>
                  <a:uLnTx/>
                  <a:uFillTx/>
                </a:rPr>
              </a:br>
              <a:r>
                <a:rPr kumimoji="0" lang="en-US" sz="1600" b="0" i="0" u="none" strike="noStrike" kern="0" cap="none" spc="0" normalizeH="0" baseline="0" noProof="0" dirty="0">
                  <a:ln>
                    <a:noFill/>
                  </a:ln>
                  <a:solidFill>
                    <a:srgbClr val="FFFFFF"/>
                  </a:solidFill>
                  <a:effectLst/>
                  <a:uLnTx/>
                  <a:uFillTx/>
                </a:rPr>
                <a:t>proposal</a:t>
              </a:r>
            </a:p>
          </p:txBody>
        </p:sp>
        <p:sp>
          <p:nvSpPr>
            <p:cNvPr id="27" name="Oval 26"/>
            <p:cNvSpPr/>
            <p:nvPr/>
          </p:nvSpPr>
          <p:spPr>
            <a:xfrm>
              <a:off x="8236152" y="2672032"/>
              <a:ext cx="723014" cy="680483"/>
            </a:xfrm>
            <a:prstGeom prst="ellipse">
              <a:avLst/>
            </a:prstGeom>
            <a:solidFill>
              <a:srgbClr val="FF4F4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8" name="Picture 27" descr="ic-OracleCloud-Marketing-wh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8359343" y="2876137"/>
              <a:ext cx="652218" cy="500332"/>
            </a:xfrm>
            <a:prstGeom prst="rect">
              <a:avLst/>
            </a:prstGeom>
          </p:spPr>
        </p:pic>
      </p:grpSp>
      <p:pic>
        <p:nvPicPr>
          <p:cNvPr id="29" name="Picture 28"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2602785" y="2642363"/>
            <a:ext cx="526030" cy="729185"/>
          </a:xfrm>
          <a:prstGeom prst="rect">
            <a:avLst/>
          </a:prstGeom>
        </p:spPr>
      </p:pic>
      <p:pic>
        <p:nvPicPr>
          <p:cNvPr id="30" name="Picture 29"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5486648" y="2642363"/>
            <a:ext cx="526030" cy="729185"/>
          </a:xfrm>
          <a:prstGeom prst="rect">
            <a:avLst/>
          </a:prstGeom>
        </p:spPr>
      </p:pic>
      <p:pic>
        <p:nvPicPr>
          <p:cNvPr id="31" name="Picture 30"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8335344" y="2642363"/>
            <a:ext cx="526030" cy="729185"/>
          </a:xfrm>
          <a:prstGeom prst="rect">
            <a:avLst/>
          </a:prstGeom>
        </p:spPr>
      </p:pic>
      <p:pic>
        <p:nvPicPr>
          <p:cNvPr id="32" name="Picture 31"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4038862" y="2194943"/>
            <a:ext cx="526030" cy="729185"/>
          </a:xfrm>
          <a:prstGeom prst="rect">
            <a:avLst/>
          </a:prstGeom>
        </p:spPr>
      </p:pic>
      <p:sp>
        <p:nvSpPr>
          <p:cNvPr id="33" name="Rectangle 32"/>
          <p:cNvSpPr/>
          <p:nvPr/>
        </p:nvSpPr>
        <p:spPr>
          <a:xfrm>
            <a:off x="950869" y="4187306"/>
            <a:ext cx="8143191" cy="121571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ea typeface="Calibri" charset="0"/>
                <a:cs typeface="Calibri" charset="0"/>
              </a:rPr>
              <a:t>Contact your Oracle Sales Representative for taking this forward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Or, try it for free: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5F5F5F"/>
              </a:solidFill>
              <a:effectLst/>
              <a:uLnTx/>
              <a:uFillTx/>
            </a:endParaRPr>
          </a:p>
        </p:txBody>
      </p:sp>
      <p:grpSp>
        <p:nvGrpSpPr>
          <p:cNvPr id="34" name="Group 10"/>
          <p:cNvGrpSpPr/>
          <p:nvPr/>
        </p:nvGrpSpPr>
        <p:grpSpPr>
          <a:xfrm>
            <a:off x="1973179" y="5199838"/>
            <a:ext cx="4389120" cy="937193"/>
            <a:chOff x="-403702" y="3019143"/>
            <a:chExt cx="3969649" cy="967562"/>
          </a:xfrm>
          <a:solidFill>
            <a:srgbClr val="8A133B">
              <a:alpha val="76000"/>
            </a:srgbClr>
          </a:solidFill>
        </p:grpSpPr>
        <p:sp>
          <p:nvSpPr>
            <p:cNvPr id="35" name="Parallelogram 34"/>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6" name="TextBox 35"/>
            <p:cNvSpPr txBox="1"/>
            <p:nvPr/>
          </p:nvSpPr>
          <p:spPr>
            <a:xfrm>
              <a:off x="199901" y="3073119"/>
              <a:ext cx="303889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GB" sz="1800" b="0" i="0" u="none" strike="noStrike" kern="0" cap="none" spc="0" normalizeH="0" baseline="0" noProof="0" dirty="0">
                  <a:ln>
                    <a:noFill/>
                  </a:ln>
                  <a:solidFill>
                    <a:srgbClr val="FFFFFF"/>
                  </a:solidFill>
                  <a:effectLst/>
                  <a:uLnTx/>
                  <a:uFillTx/>
                </a:rPr>
                <a:t>Free Oracle Cloud trial</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GB" sz="1400" b="0" i="0" u="none" strike="noStrike" kern="0" cap="none" spc="0" normalizeH="0" baseline="0" noProof="0" dirty="0">
                  <a:ln>
                    <a:noFill/>
                  </a:ln>
                  <a:solidFill>
                    <a:srgbClr val="FFFFFF"/>
                  </a:solidFill>
                  <a:effectLst/>
                  <a:uLnTx/>
                  <a:uFillTx/>
                </a:rPr>
                <a:t>$300 in free credits</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hlinkClick r:id="rId8"/>
                </a:rPr>
                <a:t>https://cloud.oracle.com/</a:t>
              </a:r>
              <a:endParaRPr kumimoji="0" lang="en-US" sz="1400" b="0" i="0" u="none" strike="noStrike" kern="0" cap="none" spc="0" normalizeH="0" baseline="0" noProof="0" dirty="0">
                <a:ln>
                  <a:noFill/>
                </a:ln>
                <a:solidFill>
                  <a:srgbClr val="FFFFFF"/>
                </a:solidFill>
                <a:effectLst/>
                <a:uLnTx/>
                <a:uFillTx/>
              </a:endParaRPr>
            </a:p>
          </p:txBody>
        </p:sp>
      </p:grpSp>
      <p:grpSp>
        <p:nvGrpSpPr>
          <p:cNvPr id="37" name="Group 10"/>
          <p:cNvGrpSpPr/>
          <p:nvPr/>
        </p:nvGrpSpPr>
        <p:grpSpPr>
          <a:xfrm>
            <a:off x="6234863" y="5199838"/>
            <a:ext cx="4389120" cy="937193"/>
            <a:chOff x="-403702" y="3019143"/>
            <a:chExt cx="3969649" cy="967562"/>
          </a:xfrm>
          <a:solidFill>
            <a:srgbClr val="8A133B">
              <a:alpha val="76000"/>
            </a:srgbClr>
          </a:solidFill>
        </p:grpSpPr>
        <p:sp>
          <p:nvSpPr>
            <p:cNvPr id="38" name="Parallelogram 37"/>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9" name="TextBox 38"/>
            <p:cNvSpPr txBox="1"/>
            <p:nvPr/>
          </p:nvSpPr>
          <p:spPr>
            <a:xfrm>
              <a:off x="-33409" y="3073119"/>
              <a:ext cx="327220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US" sz="1800" b="0" i="0" u="none" strike="noStrike" kern="0" cap="none" spc="0" normalizeH="0" baseline="0" noProof="0" dirty="0">
                  <a:ln>
                    <a:noFill/>
                  </a:ln>
                  <a:solidFill>
                    <a:srgbClr val="FFFFFF"/>
                  </a:solidFill>
                  <a:effectLst/>
                  <a:uLnTx/>
                  <a:uFillTx/>
                </a:rPr>
                <a:t>Try quick provisioning</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Easily deploy EBS images from the Marketplace</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Discover 12.2.6 new features</a:t>
              </a:r>
            </a:p>
          </p:txBody>
        </p:sp>
      </p:grpSp>
    </p:spTree>
    <p:extLst>
      <p:ext uri="{BB962C8B-B14F-4D97-AF65-F5344CB8AC3E}">
        <p14:creationId xmlns:p14="http://schemas.microsoft.com/office/powerpoint/2010/main" val="356242732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9690100" y="6554788"/>
            <a:ext cx="2498725" cy="184150"/>
          </a:xfrm>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4294967295"/>
          </p:nvPr>
        </p:nvSpPr>
        <p:spPr>
          <a:xfrm>
            <a:off x="11807825" y="6934200"/>
            <a:ext cx="381000" cy="182563"/>
          </a:xfrm>
        </p:spPr>
        <p:txBody>
          <a:bodyPr/>
          <a:lstStyle/>
          <a:p>
            <a:pPr>
              <a:defRPr/>
            </a:pPr>
            <a:fld id="{31ED6A70-3389-C441-9439-7C9EA1685916}" type="slidenum">
              <a:rPr lang="en-US" smtClean="0"/>
              <a:pPr>
                <a:defRPr/>
              </a:pPr>
              <a:t>15</a:t>
            </a:fld>
            <a:endParaRPr lang="en-US" dirty="0"/>
          </a:p>
        </p:txBody>
      </p:sp>
    </p:spTree>
    <p:extLst>
      <p:ext uri="{BB962C8B-B14F-4D97-AF65-F5344CB8AC3E}">
        <p14:creationId xmlns:p14="http://schemas.microsoft.com/office/powerpoint/2010/main" val="21081845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2</a:t>
            </a:fld>
            <a:endParaRPr lang="en-US" dirty="0"/>
          </a:p>
        </p:txBody>
      </p:sp>
      <p:sp>
        <p:nvSpPr>
          <p:cNvPr id="6" name="Parallelogram 5"/>
          <p:cNvSpPr/>
          <p:nvPr/>
        </p:nvSpPr>
        <p:spPr>
          <a:xfrm>
            <a:off x="-855407" y="443341"/>
            <a:ext cx="12241162" cy="1097280"/>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7" name="Title 1"/>
          <p:cNvSpPr txBox="1">
            <a:spLocks/>
          </p:cNvSpPr>
          <p:nvPr/>
        </p:nvSpPr>
        <p:spPr>
          <a:xfrm>
            <a:off x="530772" y="757380"/>
            <a:ext cx="11125200" cy="45489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000" b="0" i="0" u="none" strike="noStrike" kern="1200" cap="none" spc="0" normalizeH="0" baseline="0" noProof="0" smtClean="0">
                <a:ln>
                  <a:noFill/>
                </a:ln>
                <a:solidFill>
                  <a:srgbClr val="FFFFFF"/>
                </a:solidFill>
                <a:effectLst/>
                <a:uLnTx/>
                <a:uFillTx/>
                <a:latin typeface="Calibri"/>
                <a:ea typeface="+mj-ea"/>
                <a:cs typeface="+mj-cs"/>
              </a:rPr>
              <a:t>Oracle Provides Options in the Cloud</a:t>
            </a:r>
            <a:endParaRPr kumimoji="0" lang="en-US" sz="4000" b="1" i="0" u="none" strike="noStrike" kern="1200" cap="none" spc="0" normalizeH="0" baseline="0" noProof="0" dirty="0">
              <a:ln>
                <a:noFill/>
              </a:ln>
              <a:solidFill>
                <a:srgbClr val="FFFFFF"/>
              </a:solidFill>
              <a:effectLst/>
              <a:uLnTx/>
              <a:uFillTx/>
              <a:latin typeface="Calibri"/>
              <a:ea typeface="+mj-ea"/>
              <a:cs typeface="+mj-cs"/>
            </a:endParaRPr>
          </a:p>
        </p:txBody>
      </p:sp>
      <p:sp>
        <p:nvSpPr>
          <p:cNvPr id="8" name="Freeform 7"/>
          <p:cNvSpPr>
            <a:spLocks noEditPoints="1"/>
          </p:cNvSpPr>
          <p:nvPr/>
        </p:nvSpPr>
        <p:spPr bwMode="ltGray">
          <a:xfrm>
            <a:off x="776041" y="2566395"/>
            <a:ext cx="1665601" cy="233799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8A133B">
              <a:alpha val="10196"/>
            </a:srgbClr>
          </a:solidFill>
          <a:ln w="3175" cmpd="sng">
            <a:noFill/>
            <a:round/>
            <a:headEnd/>
            <a:tailEnd/>
          </a:ln>
          <a:effectLst/>
        </p:spPr>
        <p:txBody>
          <a:bodyPr vert="horz" wrap="square" lIns="91412" tIns="45706" rIns="91412" bIns="45706"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endParaRPr>
          </a:p>
        </p:txBody>
      </p:sp>
      <p:sp>
        <p:nvSpPr>
          <p:cNvPr id="9" name="Rectangle 8"/>
          <p:cNvSpPr/>
          <p:nvPr/>
        </p:nvSpPr>
        <p:spPr>
          <a:xfrm>
            <a:off x="933874" y="4927642"/>
            <a:ext cx="1356482"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ON PREMISES</a:t>
            </a:r>
          </a:p>
        </p:txBody>
      </p:sp>
      <p:sp>
        <p:nvSpPr>
          <p:cNvPr id="10" name="Rectangle 9"/>
          <p:cNvSpPr/>
          <p:nvPr/>
        </p:nvSpPr>
        <p:spPr>
          <a:xfrm>
            <a:off x="8938665" y="4929246"/>
            <a:ext cx="2169050"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ORACLE  PUBLIC CLOUD</a:t>
            </a:r>
          </a:p>
        </p:txBody>
      </p:sp>
      <p:sp>
        <p:nvSpPr>
          <p:cNvPr id="11" name="Freeform 10"/>
          <p:cNvSpPr>
            <a:spLocks/>
          </p:cNvSpPr>
          <p:nvPr/>
        </p:nvSpPr>
        <p:spPr bwMode="auto">
          <a:xfrm flipH="1">
            <a:off x="8395815" y="2117720"/>
            <a:ext cx="3200400" cy="2651760"/>
          </a:xfrm>
          <a:custGeom>
            <a:avLst/>
            <a:gdLst>
              <a:gd name="connsiteX0" fmla="*/ 609116 w 6142434"/>
              <a:gd name="connsiteY0" fmla="*/ 3483518 h 3507583"/>
              <a:gd name="connsiteX1" fmla="*/ 848597 w 6142434"/>
              <a:gd name="connsiteY1" fmla="*/ 3489802 h 3507583"/>
              <a:gd name="connsiteX2" fmla="*/ 976861 w 6142434"/>
              <a:gd name="connsiteY2" fmla="*/ 3493186 h 3507583"/>
              <a:gd name="connsiteX3" fmla="*/ 980448 w 6142434"/>
              <a:gd name="connsiteY3" fmla="*/ 3493523 h 3507583"/>
              <a:gd name="connsiteX4" fmla="*/ 609116 w 6142434"/>
              <a:gd name="connsiteY4" fmla="*/ 3483518 h 3507583"/>
              <a:gd name="connsiteX5" fmla="*/ 2381 w 6142434"/>
              <a:gd name="connsiteY5" fmla="*/ 2481264 h 3507583"/>
              <a:gd name="connsiteX6" fmla="*/ 175268 w 6142434"/>
              <a:gd name="connsiteY6" fmla="*/ 2481264 h 3507583"/>
              <a:gd name="connsiteX7" fmla="*/ 434294 w 6142434"/>
              <a:gd name="connsiteY7" fmla="*/ 3070371 h 3507583"/>
              <a:gd name="connsiteX8" fmla="*/ 434294 w 6142434"/>
              <a:gd name="connsiteY8" fmla="*/ 3072732 h 3507583"/>
              <a:gd name="connsiteX9" fmla="*/ 1053146 w 6142434"/>
              <a:gd name="connsiteY9" fmla="*/ 3329927 h 3507583"/>
              <a:gd name="connsiteX10" fmla="*/ 4834677 w 6142434"/>
              <a:gd name="connsiteY10" fmla="*/ 3329927 h 3507583"/>
              <a:gd name="connsiteX11" fmla="*/ 5931871 w 6142434"/>
              <a:gd name="connsiteY11" fmla="*/ 2481264 h 3507583"/>
              <a:gd name="connsiteX12" fmla="*/ 6111478 w 6142434"/>
              <a:gd name="connsiteY12" fmla="*/ 2481264 h 3507583"/>
              <a:gd name="connsiteX13" fmla="*/ 5989907 w 6142434"/>
              <a:gd name="connsiteY13" fmla="*/ 2803939 h 3507583"/>
              <a:gd name="connsiteX14" fmla="*/ 5497514 w 6142434"/>
              <a:gd name="connsiteY14" fmla="*/ 3320588 h 3507583"/>
              <a:gd name="connsiteX15" fmla="*/ 4804131 w 6142434"/>
              <a:gd name="connsiteY15" fmla="*/ 3507583 h 3507583"/>
              <a:gd name="connsiteX16" fmla="*/ 989611 w 6142434"/>
              <a:gd name="connsiteY16" fmla="*/ 3493523 h 3507583"/>
              <a:gd name="connsiteX17" fmla="*/ 976861 w 6142434"/>
              <a:gd name="connsiteY17" fmla="*/ 3493186 h 3507583"/>
              <a:gd name="connsiteX18" fmla="*/ 876591 w 6142434"/>
              <a:gd name="connsiteY18" fmla="*/ 3483782 h 3507583"/>
              <a:gd name="connsiteX19" fmla="*/ 289508 w 6142434"/>
              <a:gd name="connsiteY19" fmla="*/ 3159251 h 3507583"/>
              <a:gd name="connsiteX20" fmla="*/ 2381 w 6142434"/>
              <a:gd name="connsiteY20" fmla="*/ 2481264 h 3507583"/>
              <a:gd name="connsiteX21" fmla="*/ 5792390 w 6142434"/>
              <a:gd name="connsiteY21" fmla="*/ 1612107 h 3507583"/>
              <a:gd name="connsiteX22" fmla="*/ 5997749 w 6142434"/>
              <a:gd name="connsiteY22" fmla="*/ 1612107 h 3507583"/>
              <a:gd name="connsiteX23" fmla="*/ 6142434 w 6142434"/>
              <a:gd name="connsiteY23" fmla="*/ 2205563 h 3507583"/>
              <a:gd name="connsiteX24" fmla="*/ 6112097 w 6142434"/>
              <a:gd name="connsiteY24" fmla="*/ 2481263 h 3507583"/>
              <a:gd name="connsiteX25" fmla="*/ 5932408 w 6142434"/>
              <a:gd name="connsiteY25" fmla="*/ 2481263 h 3507583"/>
              <a:gd name="connsiteX26" fmla="*/ 5951077 w 6142434"/>
              <a:gd name="connsiteY26" fmla="*/ 2397151 h 3507583"/>
              <a:gd name="connsiteX27" fmla="*/ 5951077 w 6142434"/>
              <a:gd name="connsiteY27" fmla="*/ 2394815 h 3507583"/>
              <a:gd name="connsiteX28" fmla="*/ 5962745 w 6142434"/>
              <a:gd name="connsiteY28" fmla="*/ 2217245 h 3507583"/>
              <a:gd name="connsiteX29" fmla="*/ 5792390 w 6142434"/>
              <a:gd name="connsiteY29" fmla="*/ 1612107 h 3507583"/>
              <a:gd name="connsiteX30" fmla="*/ 317574 w 6142434"/>
              <a:gd name="connsiteY30" fmla="*/ 1612107 h 3507583"/>
              <a:gd name="connsiteX31" fmla="*/ 602456 w 6142434"/>
              <a:gd name="connsiteY31" fmla="*/ 1612107 h 3507583"/>
              <a:gd name="connsiteX32" fmla="*/ 574435 w 6142434"/>
              <a:gd name="connsiteY32" fmla="*/ 1630799 h 3507583"/>
              <a:gd name="connsiteX33" fmla="*/ 172797 w 6142434"/>
              <a:gd name="connsiteY33" fmla="*/ 2313039 h 3507583"/>
              <a:gd name="connsiteX34" fmla="*/ 172797 w 6142434"/>
              <a:gd name="connsiteY34" fmla="*/ 2315376 h 3507583"/>
              <a:gd name="connsiteX35" fmla="*/ 170462 w 6142434"/>
              <a:gd name="connsiteY35" fmla="*/ 2383133 h 3507583"/>
              <a:gd name="connsiteX36" fmla="*/ 175133 w 6142434"/>
              <a:gd name="connsiteY36" fmla="*/ 2481263 h 3507583"/>
              <a:gd name="connsiteX37" fmla="*/ 2335 w 6142434"/>
              <a:gd name="connsiteY37" fmla="*/ 2481263 h 3507583"/>
              <a:gd name="connsiteX38" fmla="*/ 0 w 6142434"/>
              <a:gd name="connsiteY38" fmla="*/ 2415843 h 3507583"/>
              <a:gd name="connsiteX39" fmla="*/ 35026 w 6142434"/>
              <a:gd name="connsiteY39" fmla="*/ 2123788 h 3507583"/>
              <a:gd name="connsiteX40" fmla="*/ 317574 w 6142434"/>
              <a:gd name="connsiteY40" fmla="*/ 1612107 h 3507583"/>
              <a:gd name="connsiteX41" fmla="*/ 3494840 w 6142434"/>
              <a:gd name="connsiteY41" fmla="*/ 0 h 3507583"/>
              <a:gd name="connsiteX42" fmla="*/ 3751610 w 6142434"/>
              <a:gd name="connsiteY42" fmla="*/ 25700 h 3507583"/>
              <a:gd name="connsiteX43" fmla="*/ 4717998 w 6142434"/>
              <a:gd name="connsiteY43" fmla="*/ 834090 h 3507583"/>
              <a:gd name="connsiteX44" fmla="*/ 4725001 w 6142434"/>
              <a:gd name="connsiteY44" fmla="*/ 859790 h 3507583"/>
              <a:gd name="connsiteX45" fmla="*/ 4743675 w 6142434"/>
              <a:gd name="connsiteY45" fmla="*/ 883154 h 3507583"/>
              <a:gd name="connsiteX46" fmla="*/ 4778689 w 6142434"/>
              <a:gd name="connsiteY46" fmla="*/ 894836 h 3507583"/>
              <a:gd name="connsiteX47" fmla="*/ 4804366 w 6142434"/>
              <a:gd name="connsiteY47" fmla="*/ 897172 h 3507583"/>
              <a:gd name="connsiteX48" fmla="*/ 5761417 w 6142434"/>
              <a:gd name="connsiteY48" fmla="*/ 1289685 h 3507583"/>
              <a:gd name="connsiteX49" fmla="*/ 5997178 w 6142434"/>
              <a:gd name="connsiteY49" fmla="*/ 1612106 h 3507583"/>
              <a:gd name="connsiteX50" fmla="*/ 5791762 w 6142434"/>
              <a:gd name="connsiteY50" fmla="*/ 1612106 h 3507583"/>
              <a:gd name="connsiteX51" fmla="*/ 5007447 w 6142434"/>
              <a:gd name="connsiteY51" fmla="*/ 1088756 h 3507583"/>
              <a:gd name="connsiteX52" fmla="*/ 4862723 w 6142434"/>
              <a:gd name="connsiteY52" fmla="*/ 1072401 h 3507583"/>
              <a:gd name="connsiteX53" fmla="*/ 4825374 w 6142434"/>
              <a:gd name="connsiteY53" fmla="*/ 1077074 h 3507583"/>
              <a:gd name="connsiteX54" fmla="*/ 4799697 w 6142434"/>
              <a:gd name="connsiteY54" fmla="*/ 1091092 h 3507583"/>
              <a:gd name="connsiteX55" fmla="*/ 4778689 w 6142434"/>
              <a:gd name="connsiteY55" fmla="*/ 1130811 h 3507583"/>
              <a:gd name="connsiteX56" fmla="*/ 4776355 w 6142434"/>
              <a:gd name="connsiteY56" fmla="*/ 1158847 h 3507583"/>
              <a:gd name="connsiteX57" fmla="*/ 4748343 w 6142434"/>
              <a:gd name="connsiteY57" fmla="*/ 1397159 h 3507583"/>
              <a:gd name="connsiteX58" fmla="*/ 4748343 w 6142434"/>
              <a:gd name="connsiteY58" fmla="*/ 1401831 h 3507583"/>
              <a:gd name="connsiteX59" fmla="*/ 4729669 w 6142434"/>
              <a:gd name="connsiteY59" fmla="*/ 1408841 h 3507583"/>
              <a:gd name="connsiteX60" fmla="*/ 4573273 w 6142434"/>
              <a:gd name="connsiteY60" fmla="*/ 1460241 h 3507583"/>
              <a:gd name="connsiteX61" fmla="*/ 4596616 w 6142434"/>
              <a:gd name="connsiteY61" fmla="*/ 1357440 h 3507583"/>
              <a:gd name="connsiteX62" fmla="*/ 4596616 w 6142434"/>
              <a:gd name="connsiteY62" fmla="*/ 1355104 h 3507583"/>
              <a:gd name="connsiteX63" fmla="*/ 4596616 w 6142434"/>
              <a:gd name="connsiteY63" fmla="*/ 1352767 h 3507583"/>
              <a:gd name="connsiteX64" fmla="*/ 4610621 w 6142434"/>
              <a:gd name="connsiteY64" fmla="*/ 1198566 h 3507583"/>
              <a:gd name="connsiteX65" fmla="*/ 4412208 w 6142434"/>
              <a:gd name="connsiteY65" fmla="*/ 626151 h 3507583"/>
              <a:gd name="connsiteX66" fmla="*/ 3506511 w 6142434"/>
              <a:gd name="connsiteY66" fmla="*/ 170556 h 3507583"/>
              <a:gd name="connsiteX67" fmla="*/ 2565800 w 6142434"/>
              <a:gd name="connsiteY67" fmla="*/ 682225 h 3507583"/>
              <a:gd name="connsiteX68" fmla="*/ 2547126 w 6142434"/>
              <a:gd name="connsiteY68" fmla="*/ 712598 h 3507583"/>
              <a:gd name="connsiteX69" fmla="*/ 2540123 w 6142434"/>
              <a:gd name="connsiteY69" fmla="*/ 721943 h 3507583"/>
              <a:gd name="connsiteX70" fmla="*/ 2491103 w 6142434"/>
              <a:gd name="connsiteY70" fmla="*/ 768671 h 3507583"/>
              <a:gd name="connsiteX71" fmla="*/ 2554129 w 6142434"/>
              <a:gd name="connsiteY71" fmla="*/ 792035 h 3507583"/>
              <a:gd name="connsiteX72" fmla="*/ 2901935 w 6142434"/>
              <a:gd name="connsiteY72" fmla="*/ 997637 h 3507583"/>
              <a:gd name="connsiteX73" fmla="*/ 2738536 w 6142434"/>
              <a:gd name="connsiteY73" fmla="*/ 1072401 h 3507583"/>
              <a:gd name="connsiteX74" fmla="*/ 2731533 w 6142434"/>
              <a:gd name="connsiteY74" fmla="*/ 1072401 h 3507583"/>
              <a:gd name="connsiteX75" fmla="*/ 2220328 w 6142434"/>
              <a:gd name="connsiteY75" fmla="*/ 887827 h 3507583"/>
              <a:gd name="connsiteX76" fmla="*/ 1926210 w 6142434"/>
              <a:gd name="connsiteY76" fmla="*/ 929882 h 3507583"/>
              <a:gd name="connsiteX77" fmla="*/ 1223594 w 6142434"/>
              <a:gd name="connsiteY77" fmla="*/ 1469587 h 3507583"/>
              <a:gd name="connsiteX78" fmla="*/ 1223594 w 6142434"/>
              <a:gd name="connsiteY78" fmla="*/ 1471923 h 3507583"/>
              <a:gd name="connsiteX79" fmla="*/ 1221260 w 6142434"/>
              <a:gd name="connsiteY79" fmla="*/ 1471923 h 3507583"/>
              <a:gd name="connsiteX80" fmla="*/ 1209589 w 6142434"/>
              <a:gd name="connsiteY80" fmla="*/ 1488278 h 3507583"/>
              <a:gd name="connsiteX81" fmla="*/ 1188580 w 6142434"/>
              <a:gd name="connsiteY81" fmla="*/ 1492951 h 3507583"/>
              <a:gd name="connsiteX82" fmla="*/ 1057862 w 6142434"/>
              <a:gd name="connsiteY82" fmla="*/ 1483605 h 3507583"/>
              <a:gd name="connsiteX83" fmla="*/ 602678 w 6142434"/>
              <a:gd name="connsiteY83" fmla="*/ 1612106 h 3507583"/>
              <a:gd name="connsiteX84" fmla="*/ 317897 w 6142434"/>
              <a:gd name="connsiteY84" fmla="*/ 1612106 h 3507583"/>
              <a:gd name="connsiteX85" fmla="*/ 1067198 w 6142434"/>
              <a:gd name="connsiteY85" fmla="*/ 1315385 h 3507583"/>
              <a:gd name="connsiteX86" fmla="*/ 1076535 w 6142434"/>
              <a:gd name="connsiteY86" fmla="*/ 1315385 h 3507583"/>
              <a:gd name="connsiteX87" fmla="*/ 1085872 w 6142434"/>
              <a:gd name="connsiteY87" fmla="*/ 1313049 h 3507583"/>
              <a:gd name="connsiteX88" fmla="*/ 1125555 w 6142434"/>
              <a:gd name="connsiteY88" fmla="*/ 1287349 h 3507583"/>
              <a:gd name="connsiteX89" fmla="*/ 1146563 w 6142434"/>
              <a:gd name="connsiteY89" fmla="*/ 1254639 h 3507583"/>
              <a:gd name="connsiteX90" fmla="*/ 2222662 w 6142434"/>
              <a:gd name="connsiteY90" fmla="*/ 721943 h 3507583"/>
              <a:gd name="connsiteX91" fmla="*/ 2274016 w 6142434"/>
              <a:gd name="connsiteY91" fmla="*/ 721943 h 3507583"/>
              <a:gd name="connsiteX92" fmla="*/ 2325370 w 6142434"/>
              <a:gd name="connsiteY92" fmla="*/ 714934 h 3507583"/>
              <a:gd name="connsiteX93" fmla="*/ 2353381 w 6142434"/>
              <a:gd name="connsiteY93" fmla="*/ 696243 h 3507583"/>
              <a:gd name="connsiteX94" fmla="*/ 2369721 w 6142434"/>
              <a:gd name="connsiteY94" fmla="*/ 670543 h 3507583"/>
              <a:gd name="connsiteX95" fmla="*/ 3494840 w 6142434"/>
              <a:gd name="connsiteY95" fmla="*/ 0 h 350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142434" h="3507583">
                <a:moveTo>
                  <a:pt x="609116" y="3483518"/>
                </a:moveTo>
                <a:cubicBezTo>
                  <a:pt x="619035" y="3483760"/>
                  <a:pt x="685546" y="3485502"/>
                  <a:pt x="848597" y="3489802"/>
                </a:cubicBezTo>
                <a:lnTo>
                  <a:pt x="976861" y="3493186"/>
                </a:lnTo>
                <a:lnTo>
                  <a:pt x="980448" y="3493523"/>
                </a:lnTo>
                <a:cubicBezTo>
                  <a:pt x="982548" y="3493523"/>
                  <a:pt x="581841" y="3482851"/>
                  <a:pt x="609116" y="3483518"/>
                </a:cubicBezTo>
                <a:close/>
                <a:moveTo>
                  <a:pt x="2381" y="2481264"/>
                </a:moveTo>
                <a:lnTo>
                  <a:pt x="175268" y="2481264"/>
                </a:lnTo>
                <a:cubicBezTo>
                  <a:pt x="191763" y="2700999"/>
                  <a:pt x="273014" y="2902055"/>
                  <a:pt x="434294" y="3070371"/>
                </a:cubicBezTo>
                <a:lnTo>
                  <a:pt x="434294" y="3072732"/>
                </a:lnTo>
                <a:cubicBezTo>
                  <a:pt x="602295" y="3238688"/>
                  <a:pt x="821611" y="3329927"/>
                  <a:pt x="1053146" y="3329927"/>
                </a:cubicBezTo>
                <a:lnTo>
                  <a:pt x="4834677" y="3329927"/>
                </a:lnTo>
                <a:cubicBezTo>
                  <a:pt x="5355172" y="3329927"/>
                  <a:pt x="5805412" y="2967534"/>
                  <a:pt x="5931871" y="2481264"/>
                </a:cubicBezTo>
                <a:lnTo>
                  <a:pt x="6111478" y="2481264"/>
                </a:lnTo>
                <a:cubicBezTo>
                  <a:pt x="6085820" y="2593441"/>
                  <a:pt x="6046111" y="2700999"/>
                  <a:pt x="5989907" y="2803939"/>
                </a:cubicBezTo>
                <a:cubicBezTo>
                  <a:pt x="5859173" y="3030653"/>
                  <a:pt x="5696059" y="3201330"/>
                  <a:pt x="5497514" y="3320588"/>
                </a:cubicBezTo>
                <a:cubicBezTo>
                  <a:pt x="5301412" y="3437486"/>
                  <a:pt x="5070488" y="3500604"/>
                  <a:pt x="4804131" y="3507583"/>
                </a:cubicBezTo>
                <a:lnTo>
                  <a:pt x="989611" y="3493523"/>
                </a:lnTo>
                <a:lnTo>
                  <a:pt x="976861" y="3493186"/>
                </a:lnTo>
                <a:lnTo>
                  <a:pt x="876591" y="3483782"/>
                </a:lnTo>
                <a:cubicBezTo>
                  <a:pt x="640906" y="3450515"/>
                  <a:pt x="450942" y="3343347"/>
                  <a:pt x="289508" y="3159251"/>
                </a:cubicBezTo>
                <a:cubicBezTo>
                  <a:pt x="105014" y="2948855"/>
                  <a:pt x="16432" y="2724399"/>
                  <a:pt x="2381" y="2481264"/>
                </a:cubicBezTo>
                <a:close/>
                <a:moveTo>
                  <a:pt x="5792390" y="1612107"/>
                </a:moveTo>
                <a:cubicBezTo>
                  <a:pt x="5792390" y="1612107"/>
                  <a:pt x="5792390" y="1612107"/>
                  <a:pt x="5997749" y="1612107"/>
                </a:cubicBezTo>
                <a:cubicBezTo>
                  <a:pt x="6091094" y="1796686"/>
                  <a:pt x="6142434" y="1999956"/>
                  <a:pt x="6142434" y="2205563"/>
                </a:cubicBezTo>
                <a:cubicBezTo>
                  <a:pt x="6142434" y="2299021"/>
                  <a:pt x="6130766" y="2390142"/>
                  <a:pt x="6112097" y="2481263"/>
                </a:cubicBezTo>
                <a:cubicBezTo>
                  <a:pt x="6112097" y="2481263"/>
                  <a:pt x="6112097" y="2481263"/>
                  <a:pt x="5932408" y="2481263"/>
                </a:cubicBezTo>
                <a:cubicBezTo>
                  <a:pt x="5939408" y="2453226"/>
                  <a:pt x="5946409" y="2425189"/>
                  <a:pt x="5951077" y="2397151"/>
                </a:cubicBezTo>
                <a:cubicBezTo>
                  <a:pt x="5951077" y="2397151"/>
                  <a:pt x="5951077" y="2397151"/>
                  <a:pt x="5951077" y="2394815"/>
                </a:cubicBezTo>
                <a:cubicBezTo>
                  <a:pt x="5960411" y="2336404"/>
                  <a:pt x="5962745" y="2275656"/>
                  <a:pt x="5962745" y="2217245"/>
                </a:cubicBezTo>
                <a:cubicBezTo>
                  <a:pt x="5962745" y="1995283"/>
                  <a:pt x="5902070" y="1787340"/>
                  <a:pt x="5792390" y="1612107"/>
                </a:cubicBezTo>
                <a:close/>
                <a:moveTo>
                  <a:pt x="317574" y="1612107"/>
                </a:moveTo>
                <a:cubicBezTo>
                  <a:pt x="317574" y="1612107"/>
                  <a:pt x="317574" y="1612107"/>
                  <a:pt x="602456" y="1612107"/>
                </a:cubicBezTo>
                <a:cubicBezTo>
                  <a:pt x="593116" y="1619116"/>
                  <a:pt x="583775" y="1623789"/>
                  <a:pt x="574435" y="1630799"/>
                </a:cubicBezTo>
                <a:cubicBezTo>
                  <a:pt x="326914" y="1796686"/>
                  <a:pt x="203154" y="2027994"/>
                  <a:pt x="172797" y="2313039"/>
                </a:cubicBezTo>
                <a:cubicBezTo>
                  <a:pt x="172797" y="2313039"/>
                  <a:pt x="172797" y="2313039"/>
                  <a:pt x="172797" y="2315376"/>
                </a:cubicBezTo>
                <a:cubicBezTo>
                  <a:pt x="170462" y="2338740"/>
                  <a:pt x="170462" y="2359768"/>
                  <a:pt x="170462" y="2383133"/>
                </a:cubicBezTo>
                <a:cubicBezTo>
                  <a:pt x="170462" y="2415843"/>
                  <a:pt x="170462" y="2448553"/>
                  <a:pt x="175133" y="2481263"/>
                </a:cubicBezTo>
                <a:cubicBezTo>
                  <a:pt x="175133" y="2481263"/>
                  <a:pt x="175133" y="2481263"/>
                  <a:pt x="2335" y="2481263"/>
                </a:cubicBezTo>
                <a:cubicBezTo>
                  <a:pt x="0" y="2460235"/>
                  <a:pt x="0" y="2439207"/>
                  <a:pt x="0" y="2415843"/>
                </a:cubicBezTo>
                <a:cubicBezTo>
                  <a:pt x="0" y="2322385"/>
                  <a:pt x="11675" y="2224255"/>
                  <a:pt x="35026" y="2123788"/>
                </a:cubicBezTo>
                <a:cubicBezTo>
                  <a:pt x="81728" y="1920517"/>
                  <a:pt x="179803" y="1745284"/>
                  <a:pt x="317574" y="1612107"/>
                </a:cubicBezTo>
                <a:close/>
                <a:moveTo>
                  <a:pt x="3494840" y="0"/>
                </a:moveTo>
                <a:cubicBezTo>
                  <a:pt x="3581208" y="0"/>
                  <a:pt x="3665242" y="9346"/>
                  <a:pt x="3751610" y="25700"/>
                </a:cubicBezTo>
                <a:cubicBezTo>
                  <a:pt x="4223132" y="123829"/>
                  <a:pt x="4545262" y="399522"/>
                  <a:pt x="4717998" y="834090"/>
                </a:cubicBezTo>
                <a:cubicBezTo>
                  <a:pt x="4720332" y="841099"/>
                  <a:pt x="4720332" y="850444"/>
                  <a:pt x="4725001" y="859790"/>
                </a:cubicBezTo>
                <a:cubicBezTo>
                  <a:pt x="4729669" y="869136"/>
                  <a:pt x="4736672" y="876145"/>
                  <a:pt x="4743675" y="883154"/>
                </a:cubicBezTo>
                <a:cubicBezTo>
                  <a:pt x="4757680" y="892499"/>
                  <a:pt x="4769352" y="894836"/>
                  <a:pt x="4778689" y="894836"/>
                </a:cubicBezTo>
                <a:cubicBezTo>
                  <a:pt x="4788026" y="897172"/>
                  <a:pt x="4797363" y="897172"/>
                  <a:pt x="4804366" y="897172"/>
                </a:cubicBezTo>
                <a:cubicBezTo>
                  <a:pt x="5177849" y="897172"/>
                  <a:pt x="5502313" y="1035019"/>
                  <a:pt x="5761417" y="1289685"/>
                </a:cubicBezTo>
                <a:cubicBezTo>
                  <a:pt x="5857121" y="1385477"/>
                  <a:pt x="5936487" y="1495287"/>
                  <a:pt x="5997178" y="1612106"/>
                </a:cubicBezTo>
                <a:cubicBezTo>
                  <a:pt x="5997178" y="1612106"/>
                  <a:pt x="5997178" y="1612106"/>
                  <a:pt x="5791762" y="1612106"/>
                </a:cubicBezTo>
                <a:cubicBezTo>
                  <a:pt x="5628363" y="1348095"/>
                  <a:pt x="5352919" y="1154175"/>
                  <a:pt x="5007447" y="1088756"/>
                </a:cubicBezTo>
                <a:cubicBezTo>
                  <a:pt x="4956093" y="1072401"/>
                  <a:pt x="4907074" y="1072401"/>
                  <a:pt x="4862723" y="1072401"/>
                </a:cubicBezTo>
                <a:cubicBezTo>
                  <a:pt x="4851051" y="1072401"/>
                  <a:pt x="4839380" y="1074738"/>
                  <a:pt x="4825374" y="1077074"/>
                </a:cubicBezTo>
                <a:cubicBezTo>
                  <a:pt x="4818371" y="1079410"/>
                  <a:pt x="4806700" y="1084083"/>
                  <a:pt x="4799697" y="1091092"/>
                </a:cubicBezTo>
                <a:cubicBezTo>
                  <a:pt x="4785692" y="1102774"/>
                  <a:pt x="4781023" y="1119129"/>
                  <a:pt x="4778689" y="1130811"/>
                </a:cubicBezTo>
                <a:cubicBezTo>
                  <a:pt x="4776355" y="1142493"/>
                  <a:pt x="4778689" y="1149502"/>
                  <a:pt x="4776355" y="1158847"/>
                </a:cubicBezTo>
                <a:cubicBezTo>
                  <a:pt x="4778689" y="1224266"/>
                  <a:pt x="4762349" y="1310712"/>
                  <a:pt x="4748343" y="1397159"/>
                </a:cubicBezTo>
                <a:cubicBezTo>
                  <a:pt x="4748343" y="1397159"/>
                  <a:pt x="4748343" y="1397159"/>
                  <a:pt x="4748343" y="1401831"/>
                </a:cubicBezTo>
                <a:cubicBezTo>
                  <a:pt x="4743675" y="1401831"/>
                  <a:pt x="4736672" y="1406504"/>
                  <a:pt x="4729669" y="1408841"/>
                </a:cubicBezTo>
                <a:cubicBezTo>
                  <a:pt x="4680649" y="1429868"/>
                  <a:pt x="4626961" y="1441550"/>
                  <a:pt x="4573273" y="1460241"/>
                </a:cubicBezTo>
                <a:cubicBezTo>
                  <a:pt x="4577942" y="1427532"/>
                  <a:pt x="4587279" y="1392486"/>
                  <a:pt x="4596616" y="1357440"/>
                </a:cubicBezTo>
                <a:cubicBezTo>
                  <a:pt x="4596616" y="1357440"/>
                  <a:pt x="4596616" y="1357440"/>
                  <a:pt x="4596616" y="1355104"/>
                </a:cubicBezTo>
                <a:cubicBezTo>
                  <a:pt x="4596616" y="1355104"/>
                  <a:pt x="4596616" y="1355104"/>
                  <a:pt x="4596616" y="1352767"/>
                </a:cubicBezTo>
                <a:cubicBezTo>
                  <a:pt x="4605953" y="1301367"/>
                  <a:pt x="4610621" y="1249966"/>
                  <a:pt x="4610621" y="1198566"/>
                </a:cubicBezTo>
                <a:cubicBezTo>
                  <a:pt x="4610621" y="985955"/>
                  <a:pt x="4533590" y="794371"/>
                  <a:pt x="4412208" y="626151"/>
                </a:cubicBezTo>
                <a:cubicBezTo>
                  <a:pt x="4190452" y="320085"/>
                  <a:pt x="3847315" y="170556"/>
                  <a:pt x="3506511" y="170556"/>
                </a:cubicBezTo>
                <a:cubicBezTo>
                  <a:pt x="3142365" y="170556"/>
                  <a:pt x="2778219" y="341112"/>
                  <a:pt x="2565800" y="682225"/>
                </a:cubicBezTo>
                <a:cubicBezTo>
                  <a:pt x="2554129" y="693907"/>
                  <a:pt x="2549460" y="705589"/>
                  <a:pt x="2547126" y="712598"/>
                </a:cubicBezTo>
                <a:cubicBezTo>
                  <a:pt x="2542457" y="719607"/>
                  <a:pt x="2542457" y="719607"/>
                  <a:pt x="2540123" y="721943"/>
                </a:cubicBezTo>
                <a:cubicBezTo>
                  <a:pt x="2540123" y="721943"/>
                  <a:pt x="2540123" y="721943"/>
                  <a:pt x="2491103" y="768671"/>
                </a:cubicBezTo>
                <a:cubicBezTo>
                  <a:pt x="2491103" y="768671"/>
                  <a:pt x="2491103" y="768671"/>
                  <a:pt x="2554129" y="792035"/>
                </a:cubicBezTo>
                <a:cubicBezTo>
                  <a:pt x="2689516" y="841099"/>
                  <a:pt x="2801561" y="908854"/>
                  <a:pt x="2901935" y="997637"/>
                </a:cubicBezTo>
                <a:cubicBezTo>
                  <a:pt x="2841244" y="1023337"/>
                  <a:pt x="2787556" y="1051374"/>
                  <a:pt x="2738536" y="1072401"/>
                </a:cubicBezTo>
                <a:cubicBezTo>
                  <a:pt x="2736202" y="1072401"/>
                  <a:pt x="2733867" y="1072401"/>
                  <a:pt x="2731533" y="1072401"/>
                </a:cubicBezTo>
                <a:cubicBezTo>
                  <a:pt x="2572803" y="941564"/>
                  <a:pt x="2400067" y="887827"/>
                  <a:pt x="2220328" y="887827"/>
                </a:cubicBezTo>
                <a:cubicBezTo>
                  <a:pt x="2122289" y="887827"/>
                  <a:pt x="2024249" y="904181"/>
                  <a:pt x="1926210" y="929882"/>
                </a:cubicBezTo>
                <a:cubicBezTo>
                  <a:pt x="1620420" y="1004646"/>
                  <a:pt x="1389328" y="1186884"/>
                  <a:pt x="1223594" y="1469587"/>
                </a:cubicBezTo>
                <a:cubicBezTo>
                  <a:pt x="1223594" y="1469587"/>
                  <a:pt x="1223594" y="1469587"/>
                  <a:pt x="1223594" y="1471923"/>
                </a:cubicBezTo>
                <a:cubicBezTo>
                  <a:pt x="1223594" y="1471923"/>
                  <a:pt x="1223594" y="1471923"/>
                  <a:pt x="1221260" y="1471923"/>
                </a:cubicBezTo>
                <a:cubicBezTo>
                  <a:pt x="1216591" y="1483605"/>
                  <a:pt x="1211923" y="1488278"/>
                  <a:pt x="1209589" y="1488278"/>
                </a:cubicBezTo>
                <a:cubicBezTo>
                  <a:pt x="1209589" y="1490614"/>
                  <a:pt x="1204920" y="1492951"/>
                  <a:pt x="1188580" y="1492951"/>
                </a:cubicBezTo>
                <a:cubicBezTo>
                  <a:pt x="1144229" y="1488278"/>
                  <a:pt x="1099878" y="1483605"/>
                  <a:pt x="1057862" y="1483605"/>
                </a:cubicBezTo>
                <a:cubicBezTo>
                  <a:pt x="892128" y="1483605"/>
                  <a:pt x="742734" y="1527996"/>
                  <a:pt x="602678" y="1612106"/>
                </a:cubicBezTo>
                <a:cubicBezTo>
                  <a:pt x="602678" y="1612106"/>
                  <a:pt x="602678" y="1612106"/>
                  <a:pt x="317897" y="1612106"/>
                </a:cubicBezTo>
                <a:cubicBezTo>
                  <a:pt x="506973" y="1425195"/>
                  <a:pt x="770746" y="1317722"/>
                  <a:pt x="1067198" y="1315385"/>
                </a:cubicBezTo>
                <a:cubicBezTo>
                  <a:pt x="1067198" y="1315385"/>
                  <a:pt x="1067198" y="1315385"/>
                  <a:pt x="1076535" y="1315385"/>
                </a:cubicBezTo>
                <a:cubicBezTo>
                  <a:pt x="1076535" y="1315385"/>
                  <a:pt x="1076535" y="1315385"/>
                  <a:pt x="1085872" y="1313049"/>
                </a:cubicBezTo>
                <a:cubicBezTo>
                  <a:pt x="1099878" y="1306040"/>
                  <a:pt x="1111549" y="1301367"/>
                  <a:pt x="1125555" y="1287349"/>
                </a:cubicBezTo>
                <a:cubicBezTo>
                  <a:pt x="1137226" y="1275667"/>
                  <a:pt x="1141895" y="1266321"/>
                  <a:pt x="1146563" y="1254639"/>
                </a:cubicBezTo>
                <a:cubicBezTo>
                  <a:pt x="1424342" y="901845"/>
                  <a:pt x="1774482" y="721943"/>
                  <a:pt x="2222662" y="721943"/>
                </a:cubicBezTo>
                <a:cubicBezTo>
                  <a:pt x="2239002" y="721943"/>
                  <a:pt x="2255342" y="721943"/>
                  <a:pt x="2274016" y="721943"/>
                </a:cubicBezTo>
                <a:cubicBezTo>
                  <a:pt x="2288022" y="721943"/>
                  <a:pt x="2304362" y="721943"/>
                  <a:pt x="2325370" y="714934"/>
                </a:cubicBezTo>
                <a:cubicBezTo>
                  <a:pt x="2334707" y="712598"/>
                  <a:pt x="2344044" y="705589"/>
                  <a:pt x="2353381" y="696243"/>
                </a:cubicBezTo>
                <a:cubicBezTo>
                  <a:pt x="2360384" y="689234"/>
                  <a:pt x="2365053" y="679888"/>
                  <a:pt x="2369721" y="670543"/>
                </a:cubicBezTo>
                <a:cubicBezTo>
                  <a:pt x="2586808" y="254666"/>
                  <a:pt x="3027986" y="0"/>
                  <a:pt x="3494840" y="0"/>
                </a:cubicBezTo>
                <a:close/>
              </a:path>
            </a:pathLst>
          </a:custGeom>
          <a:solidFill>
            <a:srgbClr val="4657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endParaRPr>
          </a:p>
        </p:txBody>
      </p:sp>
      <p:cxnSp>
        <p:nvCxnSpPr>
          <p:cNvPr id="12" name="Straight Connector 11"/>
          <p:cNvCxnSpPr/>
          <p:nvPr/>
        </p:nvCxnSpPr>
        <p:spPr>
          <a:xfrm>
            <a:off x="1920240" y="3109198"/>
            <a:ext cx="0" cy="1188720"/>
          </a:xfrm>
          <a:prstGeom prst="line">
            <a:avLst/>
          </a:prstGeom>
          <a:noFill/>
          <a:ln w="19050" cap="flat" cmpd="sng" algn="ctr">
            <a:solidFill>
              <a:srgbClr val="46575E"/>
            </a:solidFill>
            <a:prstDash val="sysDot"/>
            <a:miter lim="800000"/>
          </a:ln>
          <a:effectLst/>
        </p:spPr>
      </p:cxnSp>
      <p:pic>
        <p:nvPicPr>
          <p:cNvPr id="13" name="Picture 12" descr="O_EBizSuite_clr.bmp"/>
          <p:cNvPicPr>
            <a:picLocks noChangeAspect="1"/>
          </p:cNvPicPr>
          <p:nvPr/>
        </p:nvPicPr>
        <p:blipFill>
          <a:blip r:embed="rId4" cstate="screen"/>
          <a:stretch>
            <a:fillRect/>
          </a:stretch>
        </p:blipFill>
        <p:spPr>
          <a:xfrm>
            <a:off x="942176" y="3400343"/>
            <a:ext cx="1335678" cy="685024"/>
          </a:xfrm>
          <a:prstGeom prst="roundRect">
            <a:avLst/>
          </a:prstGeom>
          <a:ln>
            <a:noFill/>
          </a:ln>
          <a:effectLst/>
        </p:spPr>
      </p:pic>
      <p:grpSp>
        <p:nvGrpSpPr>
          <p:cNvPr id="14" name="Group 38"/>
          <p:cNvGrpSpPr/>
          <p:nvPr/>
        </p:nvGrpSpPr>
        <p:grpSpPr>
          <a:xfrm>
            <a:off x="2289596" y="3852548"/>
            <a:ext cx="8456023" cy="1139157"/>
            <a:chOff x="2289596" y="4126630"/>
            <a:chExt cx="8456023" cy="1139157"/>
          </a:xfrm>
        </p:grpSpPr>
        <p:grpSp>
          <p:nvGrpSpPr>
            <p:cNvPr id="15" name="Group 22"/>
            <p:cNvGrpSpPr/>
            <p:nvPr/>
          </p:nvGrpSpPr>
          <p:grpSpPr>
            <a:xfrm rot="10800000">
              <a:off x="2289596" y="4625875"/>
              <a:ext cx="6858000" cy="192332"/>
              <a:chOff x="3415978" y="2903437"/>
              <a:chExt cx="5294137" cy="577590"/>
            </a:xfrm>
          </p:grpSpPr>
          <p:sp>
            <p:nvSpPr>
              <p:cNvPr id="18" name="Freeform 17"/>
              <p:cNvSpPr/>
              <p:nvPr/>
            </p:nvSpPr>
            <p:spPr>
              <a:xfrm rot="311257">
                <a:off x="6924183" y="2918780"/>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19" name="Freeform 18"/>
              <p:cNvSpPr/>
              <p:nvPr/>
            </p:nvSpPr>
            <p:spPr>
              <a:xfrm rot="21288743" flipH="1">
                <a:off x="3415978" y="2903437"/>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lg"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sp>
          <p:nvSpPr>
            <p:cNvPr id="16" name="Rectangle 15"/>
            <p:cNvSpPr/>
            <p:nvPr/>
          </p:nvSpPr>
          <p:spPr>
            <a:xfrm>
              <a:off x="3642122" y="4647926"/>
              <a:ext cx="4212872" cy="617861"/>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Move and Improve</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Cloud Platform</a:t>
              </a:r>
            </a:p>
          </p:txBody>
        </p:sp>
        <p:pic>
          <p:nvPicPr>
            <p:cNvPr id="17" name="Picture 16" descr="O_EBizSuite_clr.bmp"/>
            <p:cNvPicPr>
              <a:picLocks noChangeAspect="1"/>
            </p:cNvPicPr>
            <p:nvPr/>
          </p:nvPicPr>
          <p:blipFill>
            <a:blip r:embed="rId4" cstate="screen"/>
            <a:stretch>
              <a:fillRect/>
            </a:stretch>
          </p:blipFill>
          <p:spPr>
            <a:xfrm>
              <a:off x="9336836" y="4126630"/>
              <a:ext cx="1408783" cy="703447"/>
            </a:xfrm>
            <a:prstGeom prst="roundRect">
              <a:avLst/>
            </a:prstGeom>
            <a:ln>
              <a:noFill/>
            </a:ln>
            <a:effectLst/>
          </p:spPr>
        </p:pic>
      </p:grpSp>
      <p:grpSp>
        <p:nvGrpSpPr>
          <p:cNvPr id="20" name="Group 33"/>
          <p:cNvGrpSpPr/>
          <p:nvPr/>
        </p:nvGrpSpPr>
        <p:grpSpPr>
          <a:xfrm>
            <a:off x="2289596" y="2324820"/>
            <a:ext cx="8441034" cy="1360294"/>
            <a:chOff x="2289596" y="2598902"/>
            <a:chExt cx="8441034" cy="1360294"/>
          </a:xfrm>
        </p:grpSpPr>
        <p:sp>
          <p:nvSpPr>
            <p:cNvPr id="21" name="Rectangle 20"/>
            <p:cNvSpPr/>
            <p:nvPr/>
          </p:nvSpPr>
          <p:spPr>
            <a:xfrm>
              <a:off x="3873022" y="2598902"/>
              <a:ext cx="3539552" cy="61555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Re-Implement </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SaaS Applications</a:t>
              </a:r>
            </a:p>
          </p:txBody>
        </p:sp>
        <p:grpSp>
          <p:nvGrpSpPr>
            <p:cNvPr id="22" name="Group 21"/>
            <p:cNvGrpSpPr/>
            <p:nvPr/>
          </p:nvGrpSpPr>
          <p:grpSpPr>
            <a:xfrm>
              <a:off x="2289596" y="2920633"/>
              <a:ext cx="6858000" cy="587998"/>
              <a:chOff x="2809718" y="2380993"/>
              <a:chExt cx="6569389" cy="587998"/>
            </a:xfrm>
          </p:grpSpPr>
          <p:sp>
            <p:nvSpPr>
              <p:cNvPr id="24" name="Freeform 23"/>
              <p:cNvSpPr/>
              <p:nvPr/>
            </p:nvSpPr>
            <p:spPr>
              <a:xfrm rot="311257">
                <a:off x="7593175" y="2380993"/>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25" name="Freeform 24"/>
              <p:cNvSpPr/>
              <p:nvPr/>
            </p:nvSpPr>
            <p:spPr>
              <a:xfrm rot="21288743" flipH="1">
                <a:off x="2809718" y="2406744"/>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pic>
          <p:nvPicPr>
            <p:cNvPr id="23" name="Picture 22" descr="O_FusionApps_clr.gif"/>
            <p:cNvPicPr>
              <a:picLocks noChangeAspect="1"/>
            </p:cNvPicPr>
            <p:nvPr/>
          </p:nvPicPr>
          <p:blipFill>
            <a:blip r:embed="rId5" cstate="print"/>
            <a:stretch>
              <a:fillRect/>
            </a:stretch>
          </p:blipFill>
          <p:spPr>
            <a:xfrm>
              <a:off x="9336837" y="3273396"/>
              <a:ext cx="1393793" cy="685800"/>
            </a:xfrm>
            <a:prstGeom prst="rect">
              <a:avLst/>
            </a:prstGeom>
          </p:spPr>
        </p:pic>
      </p:grpSp>
      <p:cxnSp>
        <p:nvCxnSpPr>
          <p:cNvPr id="26" name="Straight Connector 25"/>
          <p:cNvCxnSpPr/>
          <p:nvPr/>
        </p:nvCxnSpPr>
        <p:spPr>
          <a:xfrm>
            <a:off x="8800806" y="3765061"/>
            <a:ext cx="2468880" cy="1113"/>
          </a:xfrm>
          <a:prstGeom prst="line">
            <a:avLst/>
          </a:prstGeom>
          <a:noFill/>
          <a:ln w="19050" cap="flat" cmpd="sng" algn="ctr">
            <a:solidFill>
              <a:srgbClr val="8DA6B1"/>
            </a:solidFill>
            <a:prstDash val="solid"/>
            <a:miter lim="800000"/>
          </a:ln>
          <a:effectLst/>
        </p:spPr>
      </p:cxnSp>
      <p:sp>
        <p:nvSpPr>
          <p:cNvPr id="27" name="Rectangle 26"/>
          <p:cNvSpPr/>
          <p:nvPr/>
        </p:nvSpPr>
        <p:spPr>
          <a:xfrm>
            <a:off x="2443655" y="5705340"/>
            <a:ext cx="7299435" cy="40902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400" b="1" i="1" u="none" strike="noStrike" kern="0" cap="none" spc="75" normalizeH="0" baseline="0" noProof="0" dirty="0" smtClean="0">
                <a:ln>
                  <a:noFill/>
                </a:ln>
                <a:solidFill>
                  <a:srgbClr val="F80000"/>
                </a:solidFill>
                <a:effectLst/>
                <a:uLnTx/>
                <a:uFillTx/>
              </a:rPr>
              <a:t>Often, the journey begins with move &amp; improve!</a:t>
            </a:r>
          </a:p>
        </p:txBody>
      </p:sp>
    </p:spTree>
    <p:extLst>
      <p:ext uri="{BB962C8B-B14F-4D97-AF65-F5344CB8AC3E}">
        <p14:creationId xmlns:p14="http://schemas.microsoft.com/office/powerpoint/2010/main" val="193196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000"/>
                            </p:stCondLst>
                            <p:childTnLst>
                              <p:par>
                                <p:cTn id="18" presetID="9" presetClass="exit" presetSubtype="0" fill="hold" nodeType="after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3</a:t>
            </a:fld>
            <a:endParaRPr lang="en-US" dirty="0"/>
          </a:p>
        </p:txBody>
      </p:sp>
      <p:sp>
        <p:nvSpPr>
          <p:cNvPr id="6" name="Parallelogram 5"/>
          <p:cNvSpPr/>
          <p:nvPr/>
        </p:nvSpPr>
        <p:spPr>
          <a:xfrm>
            <a:off x="5113868" y="0"/>
            <a:ext cx="9770532" cy="6858000"/>
          </a:xfrm>
          <a:prstGeom prst="parallelogram">
            <a:avLst>
              <a:gd name="adj" fmla="val 36579"/>
            </a:avLst>
          </a:prstGeom>
          <a:blipFill dpi="0" rotWithShape="1">
            <a:blip r:embed="rId2"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p:nvSpPr>
        <p:spPr>
          <a:xfrm>
            <a:off x="1303009" y="2216983"/>
            <a:ext cx="5943339" cy="3373854"/>
          </a:xfrm>
          <a:prstGeom prst="parallelogram">
            <a:avLst>
              <a:gd name="adj" fmla="val 36579"/>
            </a:avLst>
          </a:prstGeom>
          <a:solidFill>
            <a:schemeClr val="bg1">
              <a:alpha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p:nvSpPr>
        <p:spPr>
          <a:xfrm>
            <a:off x="2938435" y="1435533"/>
            <a:ext cx="6540976" cy="2924800"/>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p:nvSpPr>
        <p:spPr>
          <a:xfrm>
            <a:off x="5034234" y="3099440"/>
            <a:ext cx="5639055" cy="2878183"/>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TextBox 9"/>
          <p:cNvSpPr txBox="1"/>
          <p:nvPr/>
        </p:nvSpPr>
        <p:spPr>
          <a:xfrm>
            <a:off x="8661400" y="-355600"/>
            <a:ext cx="914400" cy="914400"/>
          </a:xfrm>
          <a:prstGeom prst="rect">
            <a:avLst/>
          </a:prstGeom>
          <a:noFill/>
        </p:spPr>
        <p:txBody>
          <a:bodyPr wrap="none" lIns="0" tIns="0" rIns="0" bIns="0" rtlCol="0">
            <a:noAutofit/>
          </a:bodyPr>
          <a:lstStyle/>
          <a:p>
            <a:pPr>
              <a:lnSpc>
                <a:spcPct val="90000"/>
              </a:lnSpc>
            </a:pPr>
            <a:endParaRPr lang="en-US" dirty="0" smtClean="0">
              <a:solidFill>
                <a:srgbClr val="5F5F5F"/>
              </a:solidFill>
            </a:endParaRPr>
          </a:p>
        </p:txBody>
      </p:sp>
      <p:cxnSp>
        <p:nvCxnSpPr>
          <p:cNvPr id="11" name="Elbow Connector 10"/>
          <p:cNvCxnSpPr/>
          <p:nvPr/>
        </p:nvCxnSpPr>
        <p:spPr>
          <a:xfrm rot="16200000" flipH="1">
            <a:off x="3041585" y="3823910"/>
            <a:ext cx="1600200" cy="2376851"/>
          </a:xfrm>
          <a:prstGeom prst="bentConnector2">
            <a:avLst/>
          </a:prstGeom>
          <a:ln/>
        </p:spPr>
        <p:style>
          <a:lnRef idx="2">
            <a:schemeClr val="accent3"/>
          </a:lnRef>
          <a:fillRef idx="0">
            <a:schemeClr val="accent3"/>
          </a:fillRef>
          <a:effectRef idx="1">
            <a:schemeClr val="accent3"/>
          </a:effectRef>
          <a:fontRef idx="minor">
            <a:schemeClr val="tx1"/>
          </a:fontRef>
        </p:style>
      </p:cxnSp>
      <p:pic>
        <p:nvPicPr>
          <p:cNvPr id="12" name="Picture 11"/>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2421" r="98336"/>
                    </a14:imgEffect>
                  </a14:imgLayer>
                </a14:imgProps>
              </a:ext>
              <a:ext uri="{28A0092B-C50C-407E-A947-70E740481C1C}">
                <a14:useLocalDpi xmlns:a14="http://schemas.microsoft.com/office/drawing/2010/main"/>
              </a:ext>
            </a:extLst>
          </a:blip>
          <a:stretch>
            <a:fillRect/>
          </a:stretch>
        </p:blipFill>
        <p:spPr>
          <a:xfrm>
            <a:off x="6456805" y="2382915"/>
            <a:ext cx="5732020" cy="3373307"/>
          </a:xfrm>
          <a:prstGeom prst="rect">
            <a:avLst/>
          </a:prstGeom>
        </p:spPr>
      </p:pic>
      <p:sp>
        <p:nvSpPr>
          <p:cNvPr id="13" name="TextBox 12"/>
          <p:cNvSpPr txBox="1"/>
          <p:nvPr/>
        </p:nvSpPr>
        <p:spPr>
          <a:xfrm>
            <a:off x="7876588" y="3102964"/>
            <a:ext cx="2796701" cy="374754"/>
          </a:xfrm>
          <a:prstGeom prst="rect">
            <a:avLst/>
          </a:prstGeom>
          <a:noFill/>
        </p:spPr>
        <p:txBody>
          <a:bodyPr wrap="none" lIns="0" tIns="0" rIns="0" bIns="0" rtlCol="0">
            <a:noAutofit/>
          </a:bodyPr>
          <a:lstStyle/>
          <a:p>
            <a:pPr>
              <a:lnSpc>
                <a:spcPct val="90000"/>
              </a:lnSpc>
            </a:pPr>
            <a:r>
              <a:rPr lang="en-US" b="1" dirty="0" smtClean="0"/>
              <a:t>Oracle Cloud Infrastructure</a:t>
            </a:r>
          </a:p>
        </p:txBody>
      </p:sp>
      <p:cxnSp>
        <p:nvCxnSpPr>
          <p:cNvPr id="14" name="Elbow Connector 13"/>
          <p:cNvCxnSpPr>
            <a:stCxn id="12" idx="2"/>
          </p:cNvCxnSpPr>
          <p:nvPr/>
        </p:nvCxnSpPr>
        <p:spPr>
          <a:xfrm rot="5400000">
            <a:off x="7830411" y="4320032"/>
            <a:ext cx="56214" cy="2928594"/>
          </a:xfrm>
          <a:prstGeom prst="bentConnector2">
            <a:avLst/>
          </a:prstGeom>
          <a:ln/>
        </p:spPr>
        <p:style>
          <a:lnRef idx="2">
            <a:schemeClr val="accent3"/>
          </a:lnRef>
          <a:fillRef idx="0">
            <a:schemeClr val="accent3"/>
          </a:fillRef>
          <a:effectRef idx="1">
            <a:schemeClr val="accent3"/>
          </a:effectRef>
          <a:fontRef idx="minor">
            <a:schemeClr val="tx1"/>
          </a:fontRef>
        </p:style>
      </p:cxnSp>
      <p:sp>
        <p:nvSpPr>
          <p:cNvPr id="15" name="Right Arrow 14"/>
          <p:cNvSpPr/>
          <p:nvPr/>
        </p:nvSpPr>
        <p:spPr>
          <a:xfrm rot="1042832">
            <a:off x="4512023" y="2716676"/>
            <a:ext cx="2185566" cy="1723869"/>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Rectangle 15"/>
          <p:cNvSpPr/>
          <p:nvPr/>
        </p:nvSpPr>
        <p:spPr>
          <a:xfrm>
            <a:off x="374755" y="2053651"/>
            <a:ext cx="4557010" cy="2158585"/>
          </a:xfrm>
          <a:prstGeom prst="rect">
            <a:avLst/>
          </a:prstGeom>
          <a:solidFill>
            <a:schemeClr val="accent5">
              <a:alpha val="52000"/>
            </a:schemeClr>
          </a:solid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166" y="2387910"/>
            <a:ext cx="4270632" cy="1713472"/>
          </a:xfrm>
          <a:prstGeom prst="rect">
            <a:avLst/>
          </a:prstGeom>
        </p:spPr>
      </p:pic>
      <p:sp>
        <p:nvSpPr>
          <p:cNvPr id="18" name="TextBox 17"/>
          <p:cNvSpPr txBox="1"/>
          <p:nvPr/>
        </p:nvSpPr>
        <p:spPr>
          <a:xfrm>
            <a:off x="1456542" y="2101122"/>
            <a:ext cx="2263515" cy="374754"/>
          </a:xfrm>
          <a:prstGeom prst="rect">
            <a:avLst/>
          </a:prstGeom>
          <a:noFill/>
        </p:spPr>
        <p:txBody>
          <a:bodyPr wrap="none" lIns="0" tIns="0" rIns="0" bIns="0" rtlCol="0">
            <a:noAutofit/>
          </a:bodyPr>
          <a:lstStyle/>
          <a:p>
            <a:pPr algn="ctr">
              <a:lnSpc>
                <a:spcPct val="90000"/>
              </a:lnSpc>
            </a:pPr>
            <a:r>
              <a:rPr lang="en-US" b="1" dirty="0" smtClean="0"/>
              <a:t>AMC Data Center</a:t>
            </a:r>
          </a:p>
        </p:txBody>
      </p:sp>
      <p:sp>
        <p:nvSpPr>
          <p:cNvPr id="19" name="Parallelogram 18"/>
          <p:cNvSpPr/>
          <p:nvPr/>
        </p:nvSpPr>
        <p:spPr>
          <a:xfrm>
            <a:off x="-471950" y="227919"/>
            <a:ext cx="11719069" cy="1202252"/>
          </a:xfrm>
          <a:prstGeom prst="parallelogram">
            <a:avLst>
              <a:gd name="adj" fmla="val 36579"/>
            </a:avLst>
          </a:prstGeom>
          <a:blipFill dpi="0" rotWithShape="1">
            <a:blip r:embed="rId6"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0" name="Title 1"/>
          <p:cNvSpPr txBox="1">
            <a:spLocks/>
          </p:cNvSpPr>
          <p:nvPr/>
        </p:nvSpPr>
        <p:spPr>
          <a:xfrm>
            <a:off x="306962" y="406400"/>
            <a:ext cx="10603085" cy="889000"/>
          </a:xfrm>
          <a:prstGeom prst="rect">
            <a:avLst/>
          </a:prstGeom>
        </p:spPr>
        <p:txBody>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r>
              <a:rPr lang="en-US" dirty="0" smtClean="0">
                <a:solidFill>
                  <a:schemeClr val="bg1"/>
                </a:solidFill>
              </a:rPr>
              <a:t>&lt;Customer&gt; can move its EBS (and ecosystem) </a:t>
            </a:r>
          </a:p>
          <a:p>
            <a:r>
              <a:rPr lang="en-US" dirty="0" smtClean="0">
                <a:solidFill>
                  <a:schemeClr val="bg1"/>
                </a:solidFill>
              </a:rPr>
              <a:t>to Oracle Cloud Infrastructure</a:t>
            </a:r>
            <a:endParaRPr lang="en-US" dirty="0">
              <a:solidFill>
                <a:schemeClr val="bg1"/>
              </a:solidFill>
            </a:endParaRPr>
          </a:p>
        </p:txBody>
      </p:sp>
      <p:sp>
        <p:nvSpPr>
          <p:cNvPr id="21" name="Rectangle 20"/>
          <p:cNvSpPr/>
          <p:nvPr/>
        </p:nvSpPr>
        <p:spPr>
          <a:xfrm>
            <a:off x="5030111" y="5340096"/>
            <a:ext cx="1364110" cy="941832"/>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p>
        </p:txBody>
      </p:sp>
    </p:spTree>
    <p:extLst>
      <p:ext uri="{BB962C8B-B14F-4D97-AF65-F5344CB8AC3E}">
        <p14:creationId xmlns:p14="http://schemas.microsoft.com/office/powerpoint/2010/main" val="408282517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7935801" y="3796838"/>
            <a:ext cx="2611891" cy="888043"/>
          </a:xfrm>
          <a:prstGeom prst="rect">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799" dirty="0" err="1">
                <a:solidFill>
                  <a:prstClr val="white"/>
                </a:solidFill>
                <a:latin typeface="Calibri" panose="020F0502020204030204"/>
              </a:rPr>
              <a:t>ebs_version</a:t>
            </a:r>
            <a:endParaRPr lang="en-US" sz="1799" dirty="0">
              <a:solidFill>
                <a:srgbClr val="FFFFFF"/>
              </a:solidFill>
              <a:latin typeface="Calibri" panose="020F0502020204030204"/>
            </a:endParaRPr>
          </a:p>
        </p:txBody>
      </p:sp>
      <p:sp>
        <p:nvSpPr>
          <p:cNvPr id="13" name="Parallelogram 12"/>
          <p:cNvSpPr/>
          <p:nvPr/>
        </p:nvSpPr>
        <p:spPr>
          <a:xfrm>
            <a:off x="13459" y="5028784"/>
            <a:ext cx="6633769" cy="392167"/>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799" dirty="0">
                <a:solidFill>
                  <a:srgbClr val="FFFFFF"/>
                </a:solidFill>
                <a:latin typeface="Calibri" panose="020F0502020204030204"/>
              </a:rPr>
              <a:t>Challenges_1</a:t>
            </a:r>
          </a:p>
        </p:txBody>
      </p:sp>
      <p:sp>
        <p:nvSpPr>
          <p:cNvPr id="14" name="Parallelogram 13"/>
          <p:cNvSpPr/>
          <p:nvPr/>
        </p:nvSpPr>
        <p:spPr>
          <a:xfrm>
            <a:off x="-1268" y="5832999"/>
            <a:ext cx="6663492" cy="345018"/>
          </a:xfrm>
          <a:prstGeom prst="parallelogram">
            <a:avLst>
              <a:gd name="adj" fmla="val 36579"/>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sz="1799" dirty="0">
                <a:solidFill>
                  <a:srgbClr val="FFFFFF"/>
                </a:solidFill>
                <a:latin typeface="Calibri" panose="020F0502020204030204"/>
              </a:rPr>
              <a:t>Challenges_3</a:t>
            </a:r>
          </a:p>
        </p:txBody>
      </p:sp>
      <p:sp>
        <p:nvSpPr>
          <p:cNvPr id="15" name="Parallelogram 14"/>
          <p:cNvSpPr/>
          <p:nvPr/>
        </p:nvSpPr>
        <p:spPr>
          <a:xfrm>
            <a:off x="26117" y="5455188"/>
            <a:ext cx="6634203" cy="34501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799" dirty="0">
                <a:solidFill>
                  <a:srgbClr val="FFFFFF"/>
                </a:solidFill>
                <a:latin typeface="Calibri" panose="020F0502020204030204"/>
              </a:rPr>
              <a:t>Challenges_2</a:t>
            </a:r>
          </a:p>
        </p:txBody>
      </p:sp>
      <p:sp>
        <p:nvSpPr>
          <p:cNvPr id="16" name="Rectangle 15"/>
          <p:cNvSpPr/>
          <p:nvPr/>
        </p:nvSpPr>
        <p:spPr>
          <a:xfrm>
            <a:off x="7951037" y="5117465"/>
            <a:ext cx="2611891" cy="888043"/>
          </a:xfrm>
          <a:prstGeom prst="rect">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799" dirty="0" err="1">
                <a:solidFill>
                  <a:srgbClr val="FFFFFF"/>
                </a:solidFill>
                <a:latin typeface="Calibri" panose="020F0502020204030204"/>
              </a:rPr>
              <a:t>Db_version</a:t>
            </a:r>
            <a:endParaRPr lang="en-US" sz="1799" dirty="0">
              <a:solidFill>
                <a:srgbClr val="FFFFFF"/>
              </a:solidFill>
              <a:latin typeface="Calibri" panose="020F0502020204030204"/>
            </a:endParaRPr>
          </a:p>
          <a:p>
            <a:pPr algn="ctr" defTabSz="914126">
              <a:lnSpc>
                <a:spcPct val="90000"/>
              </a:lnSpc>
            </a:pPr>
            <a:endParaRPr lang="en-US" sz="1799" dirty="0">
              <a:solidFill>
                <a:srgbClr val="FFFFFF"/>
              </a:solidFill>
              <a:latin typeface="Calibri" panose="020F0502020204030204"/>
            </a:endParaRPr>
          </a:p>
        </p:txBody>
      </p:sp>
      <p:pic>
        <p:nvPicPr>
          <p:cNvPr id="17" name="Oracle red badge logo" descr="Oracle logo in white on red staging background"/>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ltGray">
          <a:xfrm>
            <a:off x="750277" y="6297093"/>
            <a:ext cx="1562739" cy="572341"/>
          </a:xfrm>
          <a:prstGeom prst="rect">
            <a:avLst/>
          </a:prstGeom>
        </p:spPr>
      </p:pic>
      <p:sp>
        <p:nvSpPr>
          <p:cNvPr id="20" name="TextBox 19"/>
          <p:cNvSpPr txBox="1"/>
          <p:nvPr/>
        </p:nvSpPr>
        <p:spPr>
          <a:xfrm>
            <a:off x="483327" y="1528352"/>
            <a:ext cx="4798536" cy="359673"/>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5F5F"/>
                </a:solidFill>
                <a:effectLst/>
                <a:uLnTx/>
                <a:uFillTx/>
              </a:rPr>
              <a:t>EBS Application Portfolio / Users by Module</a:t>
            </a:r>
          </a:p>
        </p:txBody>
      </p:sp>
      <p:sp>
        <p:nvSpPr>
          <p:cNvPr id="21" name="Title 1"/>
          <p:cNvSpPr txBox="1">
            <a:spLocks/>
          </p:cNvSpPr>
          <p:nvPr/>
        </p:nvSpPr>
        <p:spPr>
          <a:xfrm>
            <a:off x="528335" y="3216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Current Environment and Challenges</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1" u="none" strike="noStrike" kern="1200" cap="none" spc="0" normalizeH="0" baseline="0" noProof="0" dirty="0" smtClean="0">
                <a:ln>
                  <a:noFill/>
                </a:ln>
                <a:solidFill>
                  <a:srgbClr val="FFFFFF"/>
                </a:solidFill>
                <a:effectLst/>
                <a:uLnTx/>
                <a:uFillTx/>
                <a:latin typeface="Calibri"/>
                <a:ea typeface="+mj-ea"/>
                <a:cs typeface="+mj-cs"/>
              </a:rPr>
              <a:t>&lt;Customer Name&gt; </a:t>
            </a:r>
          </a:p>
        </p:txBody>
      </p:sp>
      <p:sp>
        <p:nvSpPr>
          <p:cNvPr id="22" name="Rectangle 21"/>
          <p:cNvSpPr/>
          <p:nvPr/>
        </p:nvSpPr>
        <p:spPr>
          <a:xfrm>
            <a:off x="7903030" y="1972494"/>
            <a:ext cx="2612576" cy="96665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dirty="0" smtClean="0"/>
              <a:t>Platform_os_1</a:t>
            </a:r>
          </a:p>
          <a:p>
            <a:pPr algn="ctr">
              <a:lnSpc>
                <a:spcPct val="90000"/>
              </a:lnSpc>
            </a:pPr>
            <a:endParaRPr lang="en-US" dirty="0"/>
          </a:p>
        </p:txBody>
      </p:sp>
      <p:sp>
        <p:nvSpPr>
          <p:cNvPr id="23" name="Rectangle 22"/>
          <p:cNvSpPr/>
          <p:nvPr/>
        </p:nvSpPr>
        <p:spPr>
          <a:xfrm>
            <a:off x="7903034" y="2690949"/>
            <a:ext cx="2612571" cy="561705"/>
          </a:xfrm>
          <a:prstGeom prst="rect">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Platform_os_2</a:t>
            </a:r>
            <a:endParaRPr lang="en-US" dirty="0" smtClean="0">
              <a:solidFill>
                <a:srgbClr val="FFFFFF"/>
              </a:solidFill>
            </a:endParaRPr>
          </a:p>
        </p:txBody>
      </p:sp>
      <p:sp>
        <p:nvSpPr>
          <p:cNvPr id="25" name="TextBox 24"/>
          <p:cNvSpPr txBox="1"/>
          <p:nvPr/>
        </p:nvSpPr>
        <p:spPr>
          <a:xfrm>
            <a:off x="6932030" y="1550126"/>
            <a:ext cx="4611188" cy="365760"/>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F5F5F"/>
                </a:solidFill>
                <a:effectLst/>
                <a:uLnTx/>
                <a:uFillTx/>
              </a:rPr>
              <a:t>Technology Portfolio </a:t>
            </a:r>
          </a:p>
        </p:txBody>
      </p:sp>
      <p:sp>
        <p:nvSpPr>
          <p:cNvPr id="27" name="TextBox 26"/>
          <p:cNvSpPr txBox="1"/>
          <p:nvPr/>
        </p:nvSpPr>
        <p:spPr>
          <a:xfrm>
            <a:off x="6953800" y="3511701"/>
            <a:ext cx="4611188" cy="365760"/>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F5F5F"/>
                </a:solidFill>
                <a:effectLst/>
                <a:uLnTx/>
                <a:uFillTx/>
              </a:rPr>
              <a:t>EBS Environments / Versions</a:t>
            </a:r>
          </a:p>
        </p:txBody>
      </p:sp>
      <p:sp>
        <p:nvSpPr>
          <p:cNvPr id="28" name="TextBox 27"/>
          <p:cNvSpPr txBox="1"/>
          <p:nvPr/>
        </p:nvSpPr>
        <p:spPr>
          <a:xfrm>
            <a:off x="6953800" y="4824545"/>
            <a:ext cx="4611188" cy="365760"/>
          </a:xfrm>
          <a:prstGeom prst="rect">
            <a:avLst/>
          </a:prstGeom>
          <a:noFill/>
        </p:spPr>
        <p:txBody>
          <a:bodyPr wrap="squar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5F5F5F"/>
                </a:solidFill>
                <a:effectLst/>
                <a:uLnTx/>
                <a:uFillTx/>
              </a:rPr>
              <a:t>Database Portfolio </a:t>
            </a:r>
          </a:p>
        </p:txBody>
      </p:sp>
      <p:graphicFrame>
        <p:nvGraphicFramePr>
          <p:cNvPr id="18" name="Chart 17"/>
          <p:cNvGraphicFramePr/>
          <p:nvPr>
            <p:extLst>
              <p:ext uri="{D42A27DB-BD31-4B8C-83A1-F6EECF244321}">
                <p14:modId xmlns:p14="http://schemas.microsoft.com/office/powerpoint/2010/main" val="2447390157"/>
              </p:ext>
            </p:extLst>
          </p:nvPr>
        </p:nvGraphicFramePr>
        <p:xfrm>
          <a:off x="222385" y="1921870"/>
          <a:ext cx="5238750" cy="28575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64052401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5</a:t>
            </a:fld>
            <a:endParaRPr lang="en-US" dirty="0"/>
          </a:p>
        </p:txBody>
      </p:sp>
      <p:sp>
        <p:nvSpPr>
          <p:cNvPr id="6" name="Parallelogram 5"/>
          <p:cNvSpPr/>
          <p:nvPr/>
        </p:nvSpPr>
        <p:spPr>
          <a:xfrm>
            <a:off x="-442452" y="283464"/>
            <a:ext cx="12443952" cy="1143000"/>
          </a:xfrm>
          <a:prstGeom prst="parallelogram">
            <a:avLst>
              <a:gd name="adj" fmla="val 36579"/>
            </a:avLst>
          </a:prstGeom>
          <a:solidFill>
            <a:srgbClr val="8A133B">
              <a:alpha val="75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aphicFrame>
        <p:nvGraphicFramePr>
          <p:cNvPr id="7" name="Chart 6"/>
          <p:cNvGraphicFramePr>
            <a:graphicFrameLocks/>
          </p:cNvGraphicFramePr>
          <p:nvPr>
            <p:extLst>
              <p:ext uri="{D42A27DB-BD31-4B8C-83A1-F6EECF244321}">
                <p14:modId xmlns:p14="http://schemas.microsoft.com/office/powerpoint/2010/main" val="1009741265"/>
              </p:ext>
            </p:extLst>
          </p:nvPr>
        </p:nvGraphicFramePr>
        <p:xfrm>
          <a:off x="5316793" y="1764792"/>
          <a:ext cx="21945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035202142"/>
              </p:ext>
            </p:extLst>
          </p:nvPr>
        </p:nvGraphicFramePr>
        <p:xfrm>
          <a:off x="2853160" y="1787486"/>
          <a:ext cx="21945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9" name="Isosceles Triangle 8"/>
          <p:cNvSpPr/>
          <p:nvPr/>
        </p:nvSpPr>
        <p:spPr>
          <a:xfrm rot="5400000">
            <a:off x="3780418" y="4100022"/>
            <a:ext cx="2729552" cy="410575"/>
          </a:xfrm>
          <a:prstGeom prst="triangle">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cxnSp>
        <p:nvCxnSpPr>
          <p:cNvPr id="10" name="Straight Connector 9"/>
          <p:cNvCxnSpPr/>
          <p:nvPr/>
        </p:nvCxnSpPr>
        <p:spPr>
          <a:xfrm flipV="1">
            <a:off x="5646776" y="6016189"/>
            <a:ext cx="3200400" cy="4743"/>
          </a:xfrm>
          <a:prstGeom prst="line">
            <a:avLst/>
          </a:prstGeom>
          <a:noFill/>
          <a:ln w="19050" cap="flat" cmpd="sng" algn="ctr">
            <a:solidFill>
              <a:srgbClr val="8DA6B1"/>
            </a:solidFill>
            <a:prstDash val="solid"/>
            <a:miter lim="800000"/>
          </a:ln>
          <a:effectLst/>
        </p:spPr>
      </p:cxnSp>
      <p:cxnSp>
        <p:nvCxnSpPr>
          <p:cNvPr id="11" name="Straight Connector 10"/>
          <p:cNvCxnSpPr/>
          <p:nvPr/>
        </p:nvCxnSpPr>
        <p:spPr>
          <a:xfrm flipV="1">
            <a:off x="3200394" y="6011446"/>
            <a:ext cx="1463040" cy="4743"/>
          </a:xfrm>
          <a:prstGeom prst="line">
            <a:avLst/>
          </a:prstGeom>
          <a:noFill/>
          <a:ln w="19050" cap="flat" cmpd="sng" algn="ctr">
            <a:solidFill>
              <a:srgbClr val="8DA6B1"/>
            </a:solidFill>
            <a:prstDash val="solid"/>
            <a:miter lim="800000"/>
          </a:ln>
          <a:effectLst/>
        </p:spPr>
      </p:cxnSp>
      <p:sp>
        <p:nvSpPr>
          <p:cNvPr id="12" name="Rectangle 11"/>
          <p:cNvSpPr/>
          <p:nvPr/>
        </p:nvSpPr>
        <p:spPr>
          <a:xfrm>
            <a:off x="3138398" y="6020932"/>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On-Premises</a:t>
            </a:r>
          </a:p>
        </p:txBody>
      </p:sp>
      <p:sp>
        <p:nvSpPr>
          <p:cNvPr id="13" name="Rectangle 12"/>
          <p:cNvSpPr/>
          <p:nvPr/>
        </p:nvSpPr>
        <p:spPr>
          <a:xfrm>
            <a:off x="5523913" y="6018560"/>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a:t>
            </a:r>
          </a:p>
        </p:txBody>
      </p:sp>
      <p:sp>
        <p:nvSpPr>
          <p:cNvPr id="14" name="Rectangle 13"/>
          <p:cNvSpPr/>
          <p:nvPr/>
        </p:nvSpPr>
        <p:spPr>
          <a:xfrm>
            <a:off x="6851190" y="6020932"/>
            <a:ext cx="250890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 + Business Benefits</a:t>
            </a:r>
          </a:p>
        </p:txBody>
      </p:sp>
      <p:grpSp>
        <p:nvGrpSpPr>
          <p:cNvPr id="15" name="Group 14"/>
          <p:cNvGrpSpPr/>
          <p:nvPr/>
        </p:nvGrpSpPr>
        <p:grpSpPr>
          <a:xfrm>
            <a:off x="3248156" y="2424555"/>
            <a:ext cx="5394960" cy="1583856"/>
            <a:chOff x="3248156" y="2424555"/>
            <a:chExt cx="5394960" cy="1583856"/>
          </a:xfrm>
        </p:grpSpPr>
        <p:cxnSp>
          <p:nvCxnSpPr>
            <p:cNvPr id="16" name="Straight Connector 15"/>
            <p:cNvCxnSpPr/>
            <p:nvPr/>
          </p:nvCxnSpPr>
          <p:spPr>
            <a:xfrm flipV="1">
              <a:off x="3248156" y="2424555"/>
              <a:ext cx="5394960" cy="4743"/>
            </a:xfrm>
            <a:prstGeom prst="line">
              <a:avLst/>
            </a:prstGeom>
            <a:noFill/>
            <a:ln w="19050" cap="flat" cmpd="sng" algn="ctr">
              <a:solidFill>
                <a:srgbClr val="FFFFFF"/>
              </a:solidFill>
              <a:prstDash val="dash"/>
              <a:miter lim="800000"/>
            </a:ln>
            <a:effectLst/>
          </p:spPr>
        </p:cxnSp>
        <p:cxnSp>
          <p:nvCxnSpPr>
            <p:cNvPr id="17" name="Straight Arrow Connector 16"/>
            <p:cNvCxnSpPr/>
            <p:nvPr/>
          </p:nvCxnSpPr>
          <p:spPr>
            <a:xfrm>
              <a:off x="6335955" y="2429298"/>
              <a:ext cx="0" cy="822960"/>
            </a:xfrm>
            <a:prstGeom prst="straightConnector1">
              <a:avLst/>
            </a:prstGeom>
            <a:noFill/>
            <a:ln w="19050" cap="flat" cmpd="sng" algn="ctr">
              <a:solidFill>
                <a:srgbClr val="FFFFFF"/>
              </a:solidFill>
              <a:prstDash val="solid"/>
              <a:miter lim="800000"/>
              <a:tailEnd type="arrow"/>
            </a:ln>
            <a:effectLst/>
          </p:spPr>
        </p:cxnSp>
        <p:sp>
          <p:nvSpPr>
            <p:cNvPr id="18" name="Rectangle 17"/>
            <p:cNvSpPr/>
            <p:nvPr/>
          </p:nvSpPr>
          <p:spPr>
            <a:xfrm>
              <a:off x="6132852" y="2671501"/>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-30%</a:t>
              </a:r>
              <a:endParaRPr kumimoji="0" lang="en-US" sz="1800" b="1" i="0" u="none" strike="noStrike" kern="0" cap="none" spc="0" normalizeH="0" baseline="0" noProof="0" dirty="0" smtClean="0">
                <a:ln>
                  <a:noFill/>
                </a:ln>
                <a:solidFill>
                  <a:srgbClr val="FFFFFF"/>
                </a:solidFill>
                <a:effectLst/>
                <a:uLnTx/>
                <a:uFillTx/>
              </a:endParaRPr>
            </a:p>
          </p:txBody>
        </p:sp>
        <p:cxnSp>
          <p:nvCxnSpPr>
            <p:cNvPr id="19" name="Straight Arrow Connector 18"/>
            <p:cNvCxnSpPr/>
            <p:nvPr/>
          </p:nvCxnSpPr>
          <p:spPr>
            <a:xfrm>
              <a:off x="8014887" y="2453931"/>
              <a:ext cx="0" cy="1554480"/>
            </a:xfrm>
            <a:prstGeom prst="straightConnector1">
              <a:avLst/>
            </a:prstGeom>
            <a:noFill/>
            <a:ln w="19050" cap="flat" cmpd="sng" algn="ctr">
              <a:solidFill>
                <a:srgbClr val="FFFFFF"/>
              </a:solidFill>
              <a:prstDash val="solid"/>
              <a:miter lim="800000"/>
              <a:tailEnd type="arrow"/>
            </a:ln>
            <a:effectLst/>
          </p:spPr>
        </p:cxnSp>
        <p:sp>
          <p:nvSpPr>
            <p:cNvPr id="20" name="Rectangle 19"/>
            <p:cNvSpPr/>
            <p:nvPr/>
          </p:nvSpPr>
          <p:spPr>
            <a:xfrm>
              <a:off x="7221939" y="2697890"/>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-44%</a:t>
              </a:r>
              <a:endParaRPr kumimoji="0" lang="en-US" sz="1800" b="1" i="0" u="none" strike="noStrike" kern="0" cap="none" spc="0" normalizeH="0" baseline="0" noProof="0" dirty="0" smtClean="0">
                <a:ln>
                  <a:noFill/>
                </a:ln>
                <a:solidFill>
                  <a:srgbClr val="FFFFFF"/>
                </a:solidFill>
                <a:effectLst/>
                <a:uLnTx/>
                <a:uFillTx/>
              </a:endParaRPr>
            </a:p>
          </p:txBody>
        </p:sp>
      </p:grpSp>
      <p:sp>
        <p:nvSpPr>
          <p:cNvPr id="21" name="Rectangle 20"/>
          <p:cNvSpPr/>
          <p:nvPr/>
        </p:nvSpPr>
        <p:spPr>
          <a:xfrm>
            <a:off x="343838" y="889221"/>
            <a:ext cx="486838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Up To 44% Lower Costs Over 5 Years!</a:t>
            </a:r>
          </a:p>
        </p:txBody>
      </p:sp>
      <p:sp>
        <p:nvSpPr>
          <p:cNvPr id="22" name="Rectangle 21"/>
          <p:cNvSpPr/>
          <p:nvPr/>
        </p:nvSpPr>
        <p:spPr>
          <a:xfrm>
            <a:off x="343838" y="1530902"/>
            <a:ext cx="10638106"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rPr>
              <a:t>Sample EBS Environment: 150 Concurrent Users, 1 TB Database, No RAC</a:t>
            </a:r>
          </a:p>
        </p:txBody>
      </p:sp>
      <p:graphicFrame>
        <p:nvGraphicFramePr>
          <p:cNvPr id="23" name="Chart 22"/>
          <p:cNvGraphicFramePr>
            <a:graphicFrameLocks/>
          </p:cNvGraphicFramePr>
          <p:nvPr>
            <p:extLst>
              <p:ext uri="{D42A27DB-BD31-4B8C-83A1-F6EECF244321}">
                <p14:modId xmlns:p14="http://schemas.microsoft.com/office/powerpoint/2010/main" val="3640754610"/>
              </p:ext>
            </p:extLst>
          </p:nvPr>
        </p:nvGraphicFramePr>
        <p:xfrm>
          <a:off x="6960362" y="1764792"/>
          <a:ext cx="2133600"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24" name="Title 4"/>
          <p:cNvSpPr txBox="1">
            <a:spLocks/>
          </p:cNvSpPr>
          <p:nvPr/>
        </p:nvSpPr>
        <p:spPr>
          <a:xfrm>
            <a:off x="340739" y="283568"/>
            <a:ext cx="11437275" cy="58491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Running EBS on Oracle Cloud Reduces Both Hard &amp; Soft Costs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cxnSp>
        <p:nvCxnSpPr>
          <p:cNvPr id="25" name="Straight Arrow Connector 24"/>
          <p:cNvCxnSpPr/>
          <p:nvPr/>
        </p:nvCxnSpPr>
        <p:spPr>
          <a:xfrm>
            <a:off x="2770490" y="2867167"/>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26" name="Straight Arrow Connector 25"/>
          <p:cNvCxnSpPr/>
          <p:nvPr/>
        </p:nvCxnSpPr>
        <p:spPr>
          <a:xfrm>
            <a:off x="2786410" y="4326567"/>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27" name="Straight Arrow Connector 26"/>
          <p:cNvCxnSpPr/>
          <p:nvPr/>
        </p:nvCxnSpPr>
        <p:spPr>
          <a:xfrm>
            <a:off x="2786410" y="5752553"/>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graphicFrame>
        <p:nvGraphicFramePr>
          <p:cNvPr id="28" name="Table 27"/>
          <p:cNvGraphicFramePr>
            <a:graphicFrameLocks noGrp="1"/>
          </p:cNvGraphicFramePr>
          <p:nvPr>
            <p:extLst>
              <p:ext uri="{D42A27DB-BD31-4B8C-83A1-F6EECF244321}">
                <p14:modId xmlns:p14="http://schemas.microsoft.com/office/powerpoint/2010/main" val="1856849754"/>
              </p:ext>
            </p:extLst>
          </p:nvPr>
        </p:nvGraphicFramePr>
        <p:xfrm>
          <a:off x="9481859" y="4420053"/>
          <a:ext cx="1828800" cy="155448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447799">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r>
                        <a:rPr lang="en-US" sz="1400" b="1" dirty="0" smtClean="0"/>
                        <a:t>Time to Market Improvements</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7799">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solidFill>
                      <a:prstDash val="solid"/>
                      <a:round/>
                      <a:headEnd type="none" w="med" len="med"/>
                      <a:tailEnd type="none" w="med" len="med"/>
                    </a:lnT>
                    <a:lnB w="3175" cap="flat" cmpd="sng" algn="ctr">
                      <a:solidFill>
                        <a:srgbClr val="DCE3E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7799">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cxnSp>
        <p:nvCxnSpPr>
          <p:cNvPr id="29" name="Straight Arrow Connector 28"/>
          <p:cNvCxnSpPr/>
          <p:nvPr/>
        </p:nvCxnSpPr>
        <p:spPr>
          <a:xfrm flipH="1">
            <a:off x="8739250" y="5212886"/>
            <a:ext cx="731520" cy="0"/>
          </a:xfrm>
          <a:prstGeom prst="straightConnector1">
            <a:avLst/>
          </a:prstGeom>
          <a:noFill/>
          <a:ln w="31750" cap="flat" cmpd="sng" algn="ctr">
            <a:solidFill>
              <a:srgbClr val="8DA6B1"/>
            </a:solidFill>
            <a:prstDash val="solid"/>
            <a:miter lim="800000"/>
            <a:headEnd type="none" w="med" len="med"/>
            <a:tailEnd type="oval" w="lg" len="lg"/>
          </a:ln>
          <a:effectLst/>
        </p:spPr>
      </p:cxnSp>
      <p:graphicFrame>
        <p:nvGraphicFramePr>
          <p:cNvPr id="30" name="Table 29"/>
          <p:cNvGraphicFramePr>
            <a:graphicFrameLocks noGrp="1"/>
          </p:cNvGraphicFramePr>
          <p:nvPr>
            <p:extLst>
              <p:ext uri="{D42A27DB-BD31-4B8C-83A1-F6EECF244321}">
                <p14:modId xmlns:p14="http://schemas.microsoft.com/office/powerpoint/2010/main" val="2431773002"/>
              </p:ext>
            </p:extLst>
          </p:nvPr>
        </p:nvGraphicFramePr>
        <p:xfrm>
          <a:off x="580036" y="2638849"/>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HARDWARE &amp; DATACENTER</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948005882"/>
              </p:ext>
            </p:extLst>
          </p:nvPr>
        </p:nvGraphicFramePr>
        <p:xfrm>
          <a:off x="580036" y="4092716"/>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PEOPLE</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503745664"/>
              </p:ext>
            </p:extLst>
          </p:nvPr>
        </p:nvGraphicFramePr>
        <p:xfrm>
          <a:off x="580036" y="5533476"/>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SUPPORT &amp; SERVICES</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806069153"/>
              </p:ext>
            </p:extLst>
          </p:nvPr>
        </p:nvGraphicFramePr>
        <p:xfrm>
          <a:off x="9481859" y="3128747"/>
          <a:ext cx="1828800" cy="45720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CLOUD</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34" name="Straight Arrow Connector 33"/>
          <p:cNvCxnSpPr/>
          <p:nvPr/>
        </p:nvCxnSpPr>
        <p:spPr>
          <a:xfrm flipH="1">
            <a:off x="7074263" y="3353069"/>
            <a:ext cx="2377440" cy="0"/>
          </a:xfrm>
          <a:prstGeom prst="straightConnector1">
            <a:avLst/>
          </a:prstGeom>
          <a:noFill/>
          <a:ln w="31750" cap="flat" cmpd="sng" algn="ctr">
            <a:solidFill>
              <a:srgbClr val="8DA6B1"/>
            </a:solidFill>
            <a:prstDash val="solid"/>
            <a:miter lim="800000"/>
            <a:headEnd type="none" w="med" len="med"/>
            <a:tailEnd type="oval" w="lg" len="lg"/>
          </a:ln>
          <a:effectLst/>
        </p:spPr>
      </p:cxnSp>
    </p:spTree>
    <p:extLst>
      <p:ext uri="{BB962C8B-B14F-4D97-AF65-F5344CB8AC3E}">
        <p14:creationId xmlns:p14="http://schemas.microsoft.com/office/powerpoint/2010/main" val="167420116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6</a:t>
            </a:fld>
            <a:endParaRPr lang="en-US" dirty="0"/>
          </a:p>
        </p:txBody>
      </p:sp>
      <p:sp>
        <p:nvSpPr>
          <p:cNvPr id="6" name="Parallelogram 5"/>
          <p:cNvSpPr/>
          <p:nvPr/>
        </p:nvSpPr>
        <p:spPr>
          <a:xfrm>
            <a:off x="-442452" y="283464"/>
            <a:ext cx="12443952" cy="1143000"/>
          </a:xfrm>
          <a:prstGeom prst="parallelogram">
            <a:avLst>
              <a:gd name="adj" fmla="val 36579"/>
            </a:avLst>
          </a:prstGeom>
          <a:solidFill>
            <a:srgbClr val="8A133B">
              <a:alpha val="75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aphicFrame>
        <p:nvGraphicFramePr>
          <p:cNvPr id="7" name="Chart 6"/>
          <p:cNvGraphicFramePr>
            <a:graphicFrameLocks/>
          </p:cNvGraphicFramePr>
          <p:nvPr>
            <p:extLst>
              <p:ext uri="{D42A27DB-BD31-4B8C-83A1-F6EECF244321}">
                <p14:modId xmlns:p14="http://schemas.microsoft.com/office/powerpoint/2010/main" val="3171578050"/>
              </p:ext>
            </p:extLst>
          </p:nvPr>
        </p:nvGraphicFramePr>
        <p:xfrm>
          <a:off x="2830576" y="1921287"/>
          <a:ext cx="219456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nvPr>
        </p:nvGraphicFramePr>
        <p:xfrm>
          <a:off x="7000523" y="1901607"/>
          <a:ext cx="2194560" cy="44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nvPr>
        </p:nvGraphicFramePr>
        <p:xfrm>
          <a:off x="5238675" y="1901607"/>
          <a:ext cx="2194560" cy="4419600"/>
        </p:xfrm>
        <a:graphic>
          <a:graphicData uri="http://schemas.openxmlformats.org/drawingml/2006/chart">
            <c:chart xmlns:c="http://schemas.openxmlformats.org/drawingml/2006/chart" xmlns:r="http://schemas.openxmlformats.org/officeDocument/2006/relationships" r:id="rId5"/>
          </a:graphicData>
        </a:graphic>
      </p:graphicFrame>
      <p:cxnSp>
        <p:nvCxnSpPr>
          <p:cNvPr id="10" name="Straight Arrow Connector 9"/>
          <p:cNvCxnSpPr>
            <a:stCxn id="19" idx="1"/>
          </p:cNvCxnSpPr>
          <p:nvPr/>
        </p:nvCxnSpPr>
        <p:spPr>
          <a:xfrm flipH="1">
            <a:off x="7000523" y="3147572"/>
            <a:ext cx="2409616" cy="0"/>
          </a:xfrm>
          <a:prstGeom prst="straightConnector1">
            <a:avLst/>
          </a:prstGeom>
          <a:noFill/>
          <a:ln w="31750" cap="flat" cmpd="sng" algn="ctr">
            <a:solidFill>
              <a:srgbClr val="8DA6B1"/>
            </a:solidFill>
            <a:prstDash val="solid"/>
            <a:miter lim="800000"/>
            <a:headEnd type="none" w="med" len="med"/>
            <a:tailEnd type="oval" w="lg" len="lg"/>
          </a:ln>
          <a:effectLst/>
        </p:spPr>
      </p:cxnSp>
      <p:graphicFrame>
        <p:nvGraphicFramePr>
          <p:cNvPr id="11" name="Table 10"/>
          <p:cNvGraphicFramePr>
            <a:graphicFrameLocks noGrp="1"/>
          </p:cNvGraphicFramePr>
          <p:nvPr>
            <p:extLst>
              <p:ext uri="{D42A27DB-BD31-4B8C-83A1-F6EECF244321}">
                <p14:modId xmlns:p14="http://schemas.microsoft.com/office/powerpoint/2010/main" val="3184051498"/>
              </p:ext>
            </p:extLst>
          </p:nvPr>
        </p:nvGraphicFramePr>
        <p:xfrm>
          <a:off x="580036" y="2474257"/>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HARDWARE &amp; DATACENTER</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Title 4"/>
          <p:cNvSpPr txBox="1">
            <a:spLocks/>
          </p:cNvSpPr>
          <p:nvPr/>
        </p:nvSpPr>
        <p:spPr>
          <a:xfrm>
            <a:off x="340739" y="283568"/>
            <a:ext cx="11437275" cy="58491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Running EBS on Oracle Cloud Reduces Both Hard &amp; Soft Costs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graphicFrame>
        <p:nvGraphicFramePr>
          <p:cNvPr id="13" name="Table 12"/>
          <p:cNvGraphicFramePr>
            <a:graphicFrameLocks noGrp="1"/>
          </p:cNvGraphicFramePr>
          <p:nvPr>
            <p:extLst>
              <p:ext uri="{D42A27DB-BD31-4B8C-83A1-F6EECF244321}">
                <p14:modId xmlns:p14="http://schemas.microsoft.com/office/powerpoint/2010/main" val="1954378309"/>
              </p:ext>
            </p:extLst>
          </p:nvPr>
        </p:nvGraphicFramePr>
        <p:xfrm>
          <a:off x="580036" y="3877556"/>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PEOPLE</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957895598"/>
              </p:ext>
            </p:extLst>
          </p:nvPr>
        </p:nvGraphicFramePr>
        <p:xfrm>
          <a:off x="580036" y="5368884"/>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SUPPORT &amp; SERVICES</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5" name="Straight Arrow Connector 14"/>
          <p:cNvCxnSpPr/>
          <p:nvPr/>
        </p:nvCxnSpPr>
        <p:spPr>
          <a:xfrm>
            <a:off x="2770490" y="2680359"/>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16" name="Straight Arrow Connector 15"/>
          <p:cNvCxnSpPr/>
          <p:nvPr/>
        </p:nvCxnSpPr>
        <p:spPr>
          <a:xfrm>
            <a:off x="2786410" y="4111407"/>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17" name="Straight Arrow Connector 16"/>
          <p:cNvCxnSpPr/>
          <p:nvPr/>
        </p:nvCxnSpPr>
        <p:spPr>
          <a:xfrm>
            <a:off x="2786410" y="5609113"/>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sp>
        <p:nvSpPr>
          <p:cNvPr id="18" name="Isosceles Triangle 17"/>
          <p:cNvSpPr/>
          <p:nvPr/>
        </p:nvSpPr>
        <p:spPr>
          <a:xfrm rot="5400000">
            <a:off x="3780418" y="4100022"/>
            <a:ext cx="2729552" cy="410575"/>
          </a:xfrm>
          <a:prstGeom prst="triangle">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aphicFrame>
        <p:nvGraphicFramePr>
          <p:cNvPr id="19" name="Table 18"/>
          <p:cNvGraphicFramePr>
            <a:graphicFrameLocks noGrp="1"/>
          </p:cNvGraphicFramePr>
          <p:nvPr>
            <p:extLst>
              <p:ext uri="{D42A27DB-BD31-4B8C-83A1-F6EECF244321}">
                <p14:modId xmlns:p14="http://schemas.microsoft.com/office/powerpoint/2010/main" val="3477114350"/>
              </p:ext>
            </p:extLst>
          </p:nvPr>
        </p:nvGraphicFramePr>
        <p:xfrm>
          <a:off x="9410139" y="2918972"/>
          <a:ext cx="1828800" cy="45720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CLOUD</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544342654"/>
              </p:ext>
            </p:extLst>
          </p:nvPr>
        </p:nvGraphicFramePr>
        <p:xfrm>
          <a:off x="9441184" y="4939387"/>
          <a:ext cx="1828800" cy="103632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50292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l"/>
                      <a:r>
                        <a:rPr lang="en-US" sz="1400" b="1" dirty="0" smtClean="0"/>
                        <a:t>Time to Market Improvements</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292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l"/>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1" name="Straight Arrow Connector 20"/>
          <p:cNvCxnSpPr/>
          <p:nvPr/>
        </p:nvCxnSpPr>
        <p:spPr>
          <a:xfrm flipH="1">
            <a:off x="8748215" y="5212886"/>
            <a:ext cx="691494"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22" name="Straight Connector 21"/>
          <p:cNvCxnSpPr/>
          <p:nvPr/>
        </p:nvCxnSpPr>
        <p:spPr>
          <a:xfrm flipV="1">
            <a:off x="5646776" y="6016189"/>
            <a:ext cx="3200400" cy="4743"/>
          </a:xfrm>
          <a:prstGeom prst="line">
            <a:avLst/>
          </a:prstGeom>
          <a:noFill/>
          <a:ln w="19050" cap="flat" cmpd="sng" algn="ctr">
            <a:solidFill>
              <a:srgbClr val="8DA6B1"/>
            </a:solidFill>
            <a:prstDash val="solid"/>
            <a:miter lim="800000"/>
          </a:ln>
          <a:effectLst/>
        </p:spPr>
      </p:cxnSp>
      <p:cxnSp>
        <p:nvCxnSpPr>
          <p:cNvPr id="23" name="Straight Connector 22"/>
          <p:cNvCxnSpPr/>
          <p:nvPr/>
        </p:nvCxnSpPr>
        <p:spPr>
          <a:xfrm flipV="1">
            <a:off x="3200394" y="6011446"/>
            <a:ext cx="1463040" cy="4743"/>
          </a:xfrm>
          <a:prstGeom prst="line">
            <a:avLst/>
          </a:prstGeom>
          <a:noFill/>
          <a:ln w="19050" cap="flat" cmpd="sng" algn="ctr">
            <a:solidFill>
              <a:srgbClr val="8DA6B1"/>
            </a:solidFill>
            <a:prstDash val="solid"/>
            <a:miter lim="800000"/>
          </a:ln>
          <a:effectLst/>
        </p:spPr>
      </p:cxnSp>
      <p:sp>
        <p:nvSpPr>
          <p:cNvPr id="24" name="Rectangle 23"/>
          <p:cNvSpPr/>
          <p:nvPr/>
        </p:nvSpPr>
        <p:spPr>
          <a:xfrm>
            <a:off x="3138398" y="6020932"/>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On-Premises</a:t>
            </a:r>
            <a:endParaRPr kumimoji="0" lang="en-US" sz="1600" b="1" i="0" u="none" strike="noStrike" kern="0" cap="none" spc="0" normalizeH="0" baseline="0" noProof="0" dirty="0">
              <a:ln>
                <a:noFill/>
              </a:ln>
              <a:solidFill>
                <a:srgbClr val="5F5F5F"/>
              </a:solidFill>
              <a:effectLst/>
              <a:uLnTx/>
              <a:uFillTx/>
            </a:endParaRPr>
          </a:p>
        </p:txBody>
      </p:sp>
      <p:sp>
        <p:nvSpPr>
          <p:cNvPr id="25" name="Rectangle 24"/>
          <p:cNvSpPr/>
          <p:nvPr/>
        </p:nvSpPr>
        <p:spPr>
          <a:xfrm>
            <a:off x="5523913" y="6018560"/>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a:t>
            </a:r>
            <a:endParaRPr kumimoji="0" lang="en-US" sz="1600" b="1" i="0" u="none" strike="noStrike" kern="0" cap="none" spc="0" normalizeH="0" baseline="0" noProof="0" dirty="0">
              <a:ln>
                <a:noFill/>
              </a:ln>
              <a:solidFill>
                <a:srgbClr val="5F5F5F"/>
              </a:solidFill>
              <a:effectLst/>
              <a:uLnTx/>
              <a:uFillTx/>
            </a:endParaRPr>
          </a:p>
        </p:txBody>
      </p:sp>
      <p:sp>
        <p:nvSpPr>
          <p:cNvPr id="26" name="Rectangle 25"/>
          <p:cNvSpPr/>
          <p:nvPr/>
        </p:nvSpPr>
        <p:spPr>
          <a:xfrm>
            <a:off x="6851190" y="6020932"/>
            <a:ext cx="250890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 + Business Benefits</a:t>
            </a:r>
            <a:endParaRPr kumimoji="0" lang="en-US" sz="1600" b="1" i="0" u="none" strike="noStrike" kern="0" cap="none" spc="0" normalizeH="0" baseline="0" noProof="0" dirty="0">
              <a:ln>
                <a:noFill/>
              </a:ln>
              <a:solidFill>
                <a:srgbClr val="5F5F5F"/>
              </a:solidFill>
              <a:effectLst/>
              <a:uLnTx/>
              <a:uFillTx/>
            </a:endParaRPr>
          </a:p>
        </p:txBody>
      </p:sp>
      <p:grpSp>
        <p:nvGrpSpPr>
          <p:cNvPr id="27" name="Group 26"/>
          <p:cNvGrpSpPr/>
          <p:nvPr/>
        </p:nvGrpSpPr>
        <p:grpSpPr>
          <a:xfrm>
            <a:off x="3248156" y="2318495"/>
            <a:ext cx="5394960" cy="1035216"/>
            <a:chOff x="3248156" y="2297943"/>
            <a:chExt cx="5394960" cy="1035216"/>
          </a:xfrm>
        </p:grpSpPr>
        <p:cxnSp>
          <p:nvCxnSpPr>
            <p:cNvPr id="28" name="Straight Connector 27"/>
            <p:cNvCxnSpPr/>
            <p:nvPr/>
          </p:nvCxnSpPr>
          <p:spPr>
            <a:xfrm flipV="1">
              <a:off x="3248156" y="2297943"/>
              <a:ext cx="5394960" cy="4743"/>
            </a:xfrm>
            <a:prstGeom prst="line">
              <a:avLst/>
            </a:prstGeom>
            <a:noFill/>
            <a:ln w="19050" cap="flat" cmpd="sng" algn="ctr">
              <a:solidFill>
                <a:srgbClr val="FFFFFF"/>
              </a:solidFill>
              <a:prstDash val="dash"/>
              <a:miter lim="800000"/>
            </a:ln>
            <a:effectLst/>
          </p:spPr>
        </p:cxnSp>
        <p:cxnSp>
          <p:nvCxnSpPr>
            <p:cNvPr id="29" name="Straight Arrow Connector 28"/>
            <p:cNvCxnSpPr/>
            <p:nvPr/>
          </p:nvCxnSpPr>
          <p:spPr>
            <a:xfrm>
              <a:off x="6335955" y="2302686"/>
              <a:ext cx="0" cy="457200"/>
            </a:xfrm>
            <a:prstGeom prst="straightConnector1">
              <a:avLst/>
            </a:prstGeom>
            <a:noFill/>
            <a:ln w="19050" cap="flat" cmpd="sng" algn="ctr">
              <a:solidFill>
                <a:srgbClr val="FFFFFF"/>
              </a:solidFill>
              <a:prstDash val="solid"/>
              <a:miter lim="800000"/>
              <a:tailEnd type="arrow"/>
            </a:ln>
            <a:effectLst/>
          </p:spPr>
        </p:cxnSp>
        <p:sp>
          <p:nvSpPr>
            <p:cNvPr id="30" name="Rectangle 29"/>
            <p:cNvSpPr/>
            <p:nvPr/>
          </p:nvSpPr>
          <p:spPr>
            <a:xfrm>
              <a:off x="5392068" y="2373053"/>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-$2.2 M</a:t>
              </a:r>
              <a:endParaRPr kumimoji="0" lang="en-US" sz="1800" b="1" i="0" u="none" strike="noStrike" kern="0" cap="none" spc="0" normalizeH="0" baseline="0" noProof="0" dirty="0">
                <a:ln>
                  <a:noFill/>
                </a:ln>
                <a:solidFill>
                  <a:srgbClr val="FFFFFF"/>
                </a:solidFill>
                <a:effectLst/>
                <a:uLnTx/>
                <a:uFillTx/>
              </a:endParaRPr>
            </a:p>
          </p:txBody>
        </p:sp>
        <p:cxnSp>
          <p:nvCxnSpPr>
            <p:cNvPr id="31" name="Straight Arrow Connector 30"/>
            <p:cNvCxnSpPr/>
            <p:nvPr/>
          </p:nvCxnSpPr>
          <p:spPr>
            <a:xfrm>
              <a:off x="8142703" y="2327319"/>
              <a:ext cx="0" cy="1005840"/>
            </a:xfrm>
            <a:prstGeom prst="straightConnector1">
              <a:avLst/>
            </a:prstGeom>
            <a:noFill/>
            <a:ln w="19050" cap="flat" cmpd="sng" algn="ctr">
              <a:solidFill>
                <a:srgbClr val="FFFFFF"/>
              </a:solidFill>
              <a:prstDash val="solid"/>
              <a:miter lim="800000"/>
              <a:tailEnd type="arrow"/>
            </a:ln>
            <a:effectLst/>
          </p:spPr>
        </p:cxnSp>
        <p:sp>
          <p:nvSpPr>
            <p:cNvPr id="32" name="Rectangle 31"/>
            <p:cNvSpPr/>
            <p:nvPr/>
          </p:nvSpPr>
          <p:spPr>
            <a:xfrm>
              <a:off x="7228922" y="2575290"/>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-$5.1 M</a:t>
              </a:r>
              <a:endParaRPr kumimoji="0" lang="en-US" sz="1800" b="1" i="0" u="none" strike="noStrike" kern="0" cap="none" spc="0" normalizeH="0" baseline="0" noProof="0" dirty="0">
                <a:ln>
                  <a:noFill/>
                </a:ln>
                <a:solidFill>
                  <a:srgbClr val="FFFFFF"/>
                </a:solidFill>
                <a:effectLst/>
                <a:uLnTx/>
                <a:uFillTx/>
              </a:endParaRPr>
            </a:p>
          </p:txBody>
        </p:sp>
      </p:grpSp>
      <p:sp>
        <p:nvSpPr>
          <p:cNvPr id="33" name="Rectangle 32"/>
          <p:cNvSpPr/>
          <p:nvPr/>
        </p:nvSpPr>
        <p:spPr>
          <a:xfrm>
            <a:off x="343838" y="889221"/>
            <a:ext cx="534024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Over $5 Million </a:t>
            </a:r>
            <a:r>
              <a:rPr kumimoji="0" lang="en-US" sz="2400" b="1" i="0" u="none" strike="noStrike" kern="0" cap="none" spc="0" normalizeH="0" baseline="0" noProof="0" dirty="0">
                <a:ln>
                  <a:noFill/>
                </a:ln>
                <a:solidFill>
                  <a:srgbClr val="FFFFFF"/>
                </a:solidFill>
                <a:effectLst/>
                <a:uLnTx/>
                <a:uFillTx/>
              </a:rPr>
              <a:t>Lower </a:t>
            </a:r>
            <a:r>
              <a:rPr kumimoji="0" lang="en-US" sz="2400" b="1" i="0" u="none" strike="noStrike" kern="0" cap="none" spc="0" normalizeH="0" baseline="0" noProof="0" dirty="0" smtClean="0">
                <a:ln>
                  <a:noFill/>
                </a:ln>
                <a:solidFill>
                  <a:srgbClr val="FFFFFF"/>
                </a:solidFill>
                <a:effectLst/>
                <a:uLnTx/>
                <a:uFillTx/>
              </a:rPr>
              <a:t>TCO Over </a:t>
            </a:r>
            <a:r>
              <a:rPr kumimoji="0" lang="en-US" sz="2400" b="1" i="0" u="none" strike="noStrike" kern="0" cap="none" spc="0" normalizeH="0" baseline="0" noProof="0" dirty="0">
                <a:ln>
                  <a:noFill/>
                </a:ln>
                <a:solidFill>
                  <a:srgbClr val="FFFFFF"/>
                </a:solidFill>
                <a:effectLst/>
                <a:uLnTx/>
                <a:uFillTx/>
              </a:rPr>
              <a:t>5 Years!</a:t>
            </a:r>
          </a:p>
        </p:txBody>
      </p:sp>
      <p:sp>
        <p:nvSpPr>
          <p:cNvPr id="34" name="Rectangle 33"/>
          <p:cNvSpPr/>
          <p:nvPr/>
        </p:nvSpPr>
        <p:spPr>
          <a:xfrm>
            <a:off x="343838" y="1521113"/>
            <a:ext cx="1058324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rPr>
              <a:t>Sample EBS </a:t>
            </a:r>
            <a:r>
              <a:rPr kumimoji="0" lang="en-US" sz="1400" b="1" i="0" u="none" strike="noStrike" kern="0" cap="none" spc="0" normalizeH="0" baseline="0" noProof="0" dirty="0">
                <a:ln>
                  <a:noFill/>
                </a:ln>
                <a:solidFill>
                  <a:srgbClr val="FFFFFF"/>
                </a:solidFill>
                <a:effectLst/>
                <a:uLnTx/>
                <a:uFillTx/>
              </a:rPr>
              <a:t>Environment: 2000 Concurrent Users, 7 TB Database, Up to 4 Node RAC</a:t>
            </a:r>
          </a:p>
        </p:txBody>
      </p:sp>
      <p:pic>
        <p:nvPicPr>
          <p:cNvPr id="35" name="Oracle red badge logo" descr="Oracle logo in white on red staging background"/>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ltGray">
          <a:xfrm>
            <a:off x="580036" y="6315503"/>
            <a:ext cx="1481252" cy="542497"/>
          </a:xfrm>
          <a:prstGeom prst="rect">
            <a:avLst/>
          </a:prstGeom>
        </p:spPr>
      </p:pic>
    </p:spTree>
    <p:extLst>
      <p:ext uri="{BB962C8B-B14F-4D97-AF65-F5344CB8AC3E}">
        <p14:creationId xmlns:p14="http://schemas.microsoft.com/office/powerpoint/2010/main" val="49619767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7</a:t>
            </a:fld>
            <a:endParaRPr lang="en-US" dirty="0"/>
          </a:p>
        </p:txBody>
      </p:sp>
      <p:sp>
        <p:nvSpPr>
          <p:cNvPr id="6" name="Parallelogram 5"/>
          <p:cNvSpPr/>
          <p:nvPr/>
        </p:nvSpPr>
        <p:spPr>
          <a:xfrm>
            <a:off x="-442452" y="283464"/>
            <a:ext cx="12443952" cy="1143000"/>
          </a:xfrm>
          <a:prstGeom prst="parallelogram">
            <a:avLst>
              <a:gd name="adj" fmla="val 36579"/>
            </a:avLst>
          </a:prstGeom>
          <a:solidFill>
            <a:srgbClr val="8A133B">
              <a:alpha val="75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aphicFrame>
        <p:nvGraphicFramePr>
          <p:cNvPr id="7" name="Chart 6"/>
          <p:cNvGraphicFramePr>
            <a:graphicFrameLocks/>
          </p:cNvGraphicFramePr>
          <p:nvPr>
            <p:extLst>
              <p:ext uri="{D42A27DB-BD31-4B8C-83A1-F6EECF244321}">
                <p14:modId xmlns:p14="http://schemas.microsoft.com/office/powerpoint/2010/main" val="503681077"/>
              </p:ext>
            </p:extLst>
          </p:nvPr>
        </p:nvGraphicFramePr>
        <p:xfrm>
          <a:off x="2830576" y="1921287"/>
          <a:ext cx="219456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nvPr>
        </p:nvGraphicFramePr>
        <p:xfrm>
          <a:off x="7000523" y="1901607"/>
          <a:ext cx="2194560" cy="4419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nvPr>
        </p:nvGraphicFramePr>
        <p:xfrm>
          <a:off x="5238675" y="1901607"/>
          <a:ext cx="2194560" cy="4419600"/>
        </p:xfrm>
        <a:graphic>
          <a:graphicData uri="http://schemas.openxmlformats.org/drawingml/2006/chart">
            <c:chart xmlns:c="http://schemas.openxmlformats.org/drawingml/2006/chart" xmlns:r="http://schemas.openxmlformats.org/officeDocument/2006/relationships" r:id="rId5"/>
          </a:graphicData>
        </a:graphic>
      </p:graphicFrame>
      <p:cxnSp>
        <p:nvCxnSpPr>
          <p:cNvPr id="10" name="Straight Arrow Connector 9"/>
          <p:cNvCxnSpPr>
            <a:stCxn id="19" idx="1"/>
          </p:cNvCxnSpPr>
          <p:nvPr/>
        </p:nvCxnSpPr>
        <p:spPr>
          <a:xfrm flipH="1">
            <a:off x="7000523" y="3147572"/>
            <a:ext cx="2409616" cy="0"/>
          </a:xfrm>
          <a:prstGeom prst="straightConnector1">
            <a:avLst/>
          </a:prstGeom>
          <a:noFill/>
          <a:ln w="31750" cap="flat" cmpd="sng" algn="ctr">
            <a:solidFill>
              <a:srgbClr val="8DA6B1"/>
            </a:solidFill>
            <a:prstDash val="solid"/>
            <a:miter lim="800000"/>
            <a:headEnd type="none" w="med" len="med"/>
            <a:tailEnd type="oval" w="lg" len="lg"/>
          </a:ln>
          <a:effectLst/>
        </p:spPr>
      </p:cxnSp>
      <p:graphicFrame>
        <p:nvGraphicFramePr>
          <p:cNvPr id="11" name="Table 10"/>
          <p:cNvGraphicFramePr>
            <a:graphicFrameLocks noGrp="1"/>
          </p:cNvGraphicFramePr>
          <p:nvPr>
            <p:extLst>
              <p:ext uri="{D42A27DB-BD31-4B8C-83A1-F6EECF244321}">
                <p14:modId xmlns:p14="http://schemas.microsoft.com/office/powerpoint/2010/main" val="1594681457"/>
              </p:ext>
            </p:extLst>
          </p:nvPr>
        </p:nvGraphicFramePr>
        <p:xfrm>
          <a:off x="580036" y="2474257"/>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HARDWARE &amp; DATACENTER</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2" name="Title 4"/>
          <p:cNvSpPr txBox="1">
            <a:spLocks/>
          </p:cNvSpPr>
          <p:nvPr/>
        </p:nvSpPr>
        <p:spPr>
          <a:xfrm>
            <a:off x="340739" y="283568"/>
            <a:ext cx="11437275" cy="58491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Running EBS on Oracle Cloud Reduces Both Hard &amp; Soft Costs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graphicFrame>
        <p:nvGraphicFramePr>
          <p:cNvPr id="13" name="Table 12"/>
          <p:cNvGraphicFramePr>
            <a:graphicFrameLocks noGrp="1"/>
          </p:cNvGraphicFramePr>
          <p:nvPr>
            <p:extLst>
              <p:ext uri="{D42A27DB-BD31-4B8C-83A1-F6EECF244321}">
                <p14:modId xmlns:p14="http://schemas.microsoft.com/office/powerpoint/2010/main" val="2093061704"/>
              </p:ext>
            </p:extLst>
          </p:nvPr>
        </p:nvGraphicFramePr>
        <p:xfrm>
          <a:off x="580036" y="3877556"/>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PEOPLE</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78188515"/>
              </p:ext>
            </p:extLst>
          </p:nvPr>
        </p:nvGraphicFramePr>
        <p:xfrm>
          <a:off x="580036" y="5368884"/>
          <a:ext cx="2194560" cy="457200"/>
        </p:xfrm>
        <a:graphic>
          <a:graphicData uri="http://schemas.openxmlformats.org/drawingml/2006/table">
            <a:tbl>
              <a:tblPr firstRow="1" bandRow="1"/>
              <a:tblGrid>
                <a:gridCol w="219456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SUPPORT &amp; SERVICES</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15" name="Straight Arrow Connector 14"/>
          <p:cNvCxnSpPr/>
          <p:nvPr/>
        </p:nvCxnSpPr>
        <p:spPr>
          <a:xfrm>
            <a:off x="2770490" y="2680359"/>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16" name="Straight Arrow Connector 15"/>
          <p:cNvCxnSpPr/>
          <p:nvPr/>
        </p:nvCxnSpPr>
        <p:spPr>
          <a:xfrm>
            <a:off x="2786410" y="4111407"/>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17" name="Straight Arrow Connector 16"/>
          <p:cNvCxnSpPr/>
          <p:nvPr/>
        </p:nvCxnSpPr>
        <p:spPr>
          <a:xfrm>
            <a:off x="2786410" y="5609113"/>
            <a:ext cx="457200" cy="0"/>
          </a:xfrm>
          <a:prstGeom prst="straightConnector1">
            <a:avLst/>
          </a:prstGeom>
          <a:noFill/>
          <a:ln w="31750" cap="flat" cmpd="sng" algn="ctr">
            <a:solidFill>
              <a:srgbClr val="8DA6B1"/>
            </a:solidFill>
            <a:prstDash val="solid"/>
            <a:miter lim="800000"/>
            <a:headEnd type="none" w="med" len="med"/>
            <a:tailEnd type="oval" w="lg" len="lg"/>
          </a:ln>
          <a:effectLst/>
        </p:spPr>
      </p:cxnSp>
      <p:sp>
        <p:nvSpPr>
          <p:cNvPr id="18" name="Isosceles Triangle 17"/>
          <p:cNvSpPr/>
          <p:nvPr/>
        </p:nvSpPr>
        <p:spPr>
          <a:xfrm rot="5400000">
            <a:off x="3780418" y="4100022"/>
            <a:ext cx="2729552" cy="410575"/>
          </a:xfrm>
          <a:prstGeom prst="triangle">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aphicFrame>
        <p:nvGraphicFramePr>
          <p:cNvPr id="19" name="Table 18"/>
          <p:cNvGraphicFramePr>
            <a:graphicFrameLocks noGrp="1"/>
          </p:cNvGraphicFramePr>
          <p:nvPr>
            <p:extLst>
              <p:ext uri="{D42A27DB-BD31-4B8C-83A1-F6EECF244321}">
                <p14:modId xmlns:p14="http://schemas.microsoft.com/office/powerpoint/2010/main" val="3101040175"/>
              </p:ext>
            </p:extLst>
          </p:nvPr>
        </p:nvGraphicFramePr>
        <p:xfrm>
          <a:off x="9410139" y="2918972"/>
          <a:ext cx="1828800" cy="45720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45720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ctr"/>
                      <a:r>
                        <a:rPr lang="en-US" sz="1400" b="1" dirty="0" smtClean="0"/>
                        <a:t>CLOUD</a:t>
                      </a:r>
                      <a:endParaRPr lang="en-US" sz="1400" b="1" dirty="0"/>
                    </a:p>
                  </a:txBody>
                  <a:tcPr marL="45720" marR="45720"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4107535949"/>
              </p:ext>
            </p:extLst>
          </p:nvPr>
        </p:nvGraphicFramePr>
        <p:xfrm>
          <a:off x="9441184" y="4939387"/>
          <a:ext cx="1828800" cy="1036320"/>
        </p:xfrm>
        <a:graphic>
          <a:graphicData uri="http://schemas.openxmlformats.org/drawingml/2006/table">
            <a:tbl>
              <a:tblPr firstRow="1" bandRow="1"/>
              <a:tblGrid>
                <a:gridCol w="1828800">
                  <a:extLst>
                    <a:ext uri="{9D8B030D-6E8A-4147-A177-3AD203B41FA5}">
                      <a16:colId xmlns:a16="http://schemas.microsoft.com/office/drawing/2014/main" val="20000"/>
                    </a:ext>
                  </a:extLst>
                </a:gridCol>
              </a:tblGrid>
              <a:tr h="50292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l"/>
                      <a:r>
                        <a:rPr lang="en-US" sz="1400" b="1" dirty="0" smtClean="0"/>
                        <a:t>Time to Market Improvements</a:t>
                      </a:r>
                      <a:endParaRPr lang="en-US" sz="1400" b="1" dirty="0"/>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lumMod val="50000"/>
                        </a:srgbClr>
                      </a:solidFill>
                      <a:prstDash val="solid"/>
                      <a:round/>
                      <a:headEnd type="none" w="med" len="med"/>
                      <a:tailEnd type="none" w="med" len="med"/>
                    </a:lnT>
                    <a:lnB w="3175" cap="flat" cmpd="sng" algn="ctr">
                      <a:solidFill>
                        <a:srgbClr val="DCE3E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2920">
                <a:tc>
                  <a:txBody>
                    <a:bodyPr/>
                    <a:lstStyle>
                      <a:lvl1pPr marL="0" algn="l" defTabSz="914126" rtl="0" eaLnBrk="1" latinLnBrk="0" hangingPunct="1">
                        <a:defRPr sz="1799" kern="1200">
                          <a:solidFill>
                            <a:schemeClr val="tx1"/>
                          </a:solidFill>
                          <a:latin typeface="Calibri"/>
                        </a:defRPr>
                      </a:lvl1pPr>
                      <a:lvl2pPr marL="457063" algn="l" defTabSz="914126" rtl="0" eaLnBrk="1" latinLnBrk="0" hangingPunct="1">
                        <a:defRPr sz="1799" kern="1200">
                          <a:solidFill>
                            <a:schemeClr val="tx1"/>
                          </a:solidFill>
                          <a:latin typeface="Calibri"/>
                        </a:defRPr>
                      </a:lvl2pPr>
                      <a:lvl3pPr marL="914126" algn="l" defTabSz="914126" rtl="0" eaLnBrk="1" latinLnBrk="0" hangingPunct="1">
                        <a:defRPr sz="1799" kern="1200">
                          <a:solidFill>
                            <a:schemeClr val="tx1"/>
                          </a:solidFill>
                          <a:latin typeface="Calibri"/>
                        </a:defRPr>
                      </a:lvl3pPr>
                      <a:lvl4pPr marL="1371189" algn="l" defTabSz="914126" rtl="0" eaLnBrk="1" latinLnBrk="0" hangingPunct="1">
                        <a:defRPr sz="1799" kern="1200">
                          <a:solidFill>
                            <a:schemeClr val="tx1"/>
                          </a:solidFill>
                          <a:latin typeface="Calibri"/>
                        </a:defRPr>
                      </a:lvl4pPr>
                      <a:lvl5pPr marL="1828251" algn="l" defTabSz="914126" rtl="0" eaLnBrk="1" latinLnBrk="0" hangingPunct="1">
                        <a:defRPr sz="1799" kern="1200">
                          <a:solidFill>
                            <a:schemeClr val="tx1"/>
                          </a:solidFill>
                          <a:latin typeface="Calibri"/>
                        </a:defRPr>
                      </a:lvl5pPr>
                      <a:lvl6pPr marL="2285314" algn="l" defTabSz="914126" rtl="0" eaLnBrk="1" latinLnBrk="0" hangingPunct="1">
                        <a:defRPr sz="1799" kern="1200">
                          <a:solidFill>
                            <a:schemeClr val="tx1"/>
                          </a:solidFill>
                          <a:latin typeface="Calibri"/>
                        </a:defRPr>
                      </a:lvl6pPr>
                      <a:lvl7pPr marL="2742377" algn="l" defTabSz="914126" rtl="0" eaLnBrk="1" latinLnBrk="0" hangingPunct="1">
                        <a:defRPr sz="1799" kern="1200">
                          <a:solidFill>
                            <a:schemeClr val="tx1"/>
                          </a:solidFill>
                          <a:latin typeface="Calibri"/>
                        </a:defRPr>
                      </a:lvl7pPr>
                      <a:lvl8pPr marL="3199440" algn="l" defTabSz="914126" rtl="0" eaLnBrk="1" latinLnBrk="0" hangingPunct="1">
                        <a:defRPr sz="1799" kern="1200">
                          <a:solidFill>
                            <a:schemeClr val="tx1"/>
                          </a:solidFill>
                          <a:latin typeface="Calibri"/>
                        </a:defRPr>
                      </a:lvl8pPr>
                      <a:lvl9pPr marL="3656503" algn="l" defTabSz="914126" rtl="0" eaLnBrk="1" latinLnBrk="0" hangingPunct="1">
                        <a:defRPr sz="1799" kern="1200">
                          <a:solidFill>
                            <a:schemeClr val="tx1"/>
                          </a:solidFill>
                          <a:latin typeface="Calibri"/>
                        </a:defRPr>
                      </a:lvl9pPr>
                    </a:lstStyle>
                    <a:p>
                      <a:pPr algn="l"/>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anchor="ctr">
                    <a:lnL w="3175" cap="flat" cmpd="sng" algn="ctr">
                      <a:solidFill>
                        <a:srgbClr val="DCE3E4">
                          <a:lumMod val="50000"/>
                        </a:srgbClr>
                      </a:solidFill>
                      <a:prstDash val="solid"/>
                      <a:round/>
                      <a:headEnd type="none" w="med" len="med"/>
                      <a:tailEnd type="none" w="med" len="med"/>
                    </a:lnL>
                    <a:lnR w="3175" cap="flat" cmpd="sng" algn="ctr">
                      <a:solidFill>
                        <a:srgbClr val="DCE3E4">
                          <a:lumMod val="50000"/>
                        </a:srgbClr>
                      </a:solidFill>
                      <a:prstDash val="solid"/>
                      <a:round/>
                      <a:headEnd type="none" w="med" len="med"/>
                      <a:tailEnd type="none" w="med" len="med"/>
                    </a:lnR>
                    <a:lnT w="3175" cap="flat" cmpd="sng" algn="ctr">
                      <a:solidFill>
                        <a:srgbClr val="DCE3E4"/>
                      </a:solidFill>
                      <a:prstDash val="solid"/>
                      <a:round/>
                      <a:headEnd type="none" w="med" len="med"/>
                      <a:tailEnd type="none" w="med" len="med"/>
                    </a:lnT>
                    <a:lnB w="3175" cap="flat" cmpd="sng" algn="ctr">
                      <a:solidFill>
                        <a:srgbClr val="DCE3E4">
                          <a:lumMod val="5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cxnSp>
        <p:nvCxnSpPr>
          <p:cNvPr id="21" name="Straight Arrow Connector 20"/>
          <p:cNvCxnSpPr/>
          <p:nvPr/>
        </p:nvCxnSpPr>
        <p:spPr>
          <a:xfrm flipH="1">
            <a:off x="8748215" y="5212886"/>
            <a:ext cx="691494" cy="0"/>
          </a:xfrm>
          <a:prstGeom prst="straightConnector1">
            <a:avLst/>
          </a:prstGeom>
          <a:noFill/>
          <a:ln w="31750" cap="flat" cmpd="sng" algn="ctr">
            <a:solidFill>
              <a:srgbClr val="8DA6B1"/>
            </a:solidFill>
            <a:prstDash val="solid"/>
            <a:miter lim="800000"/>
            <a:headEnd type="none" w="med" len="med"/>
            <a:tailEnd type="oval" w="lg" len="lg"/>
          </a:ln>
          <a:effectLst/>
        </p:spPr>
      </p:cxnSp>
      <p:cxnSp>
        <p:nvCxnSpPr>
          <p:cNvPr id="22" name="Straight Connector 21"/>
          <p:cNvCxnSpPr/>
          <p:nvPr/>
        </p:nvCxnSpPr>
        <p:spPr>
          <a:xfrm flipV="1">
            <a:off x="5646776" y="6016189"/>
            <a:ext cx="3200400" cy="4743"/>
          </a:xfrm>
          <a:prstGeom prst="line">
            <a:avLst/>
          </a:prstGeom>
          <a:noFill/>
          <a:ln w="19050" cap="flat" cmpd="sng" algn="ctr">
            <a:solidFill>
              <a:srgbClr val="8DA6B1"/>
            </a:solidFill>
            <a:prstDash val="solid"/>
            <a:miter lim="800000"/>
          </a:ln>
          <a:effectLst/>
        </p:spPr>
      </p:cxnSp>
      <p:cxnSp>
        <p:nvCxnSpPr>
          <p:cNvPr id="23" name="Straight Connector 22"/>
          <p:cNvCxnSpPr/>
          <p:nvPr/>
        </p:nvCxnSpPr>
        <p:spPr>
          <a:xfrm flipV="1">
            <a:off x="3200394" y="6011446"/>
            <a:ext cx="1463040" cy="4743"/>
          </a:xfrm>
          <a:prstGeom prst="line">
            <a:avLst/>
          </a:prstGeom>
          <a:noFill/>
          <a:ln w="19050" cap="flat" cmpd="sng" algn="ctr">
            <a:solidFill>
              <a:srgbClr val="8DA6B1"/>
            </a:solidFill>
            <a:prstDash val="solid"/>
            <a:miter lim="800000"/>
          </a:ln>
          <a:effectLst/>
        </p:spPr>
      </p:cxnSp>
      <p:sp>
        <p:nvSpPr>
          <p:cNvPr id="24" name="Rectangle 23"/>
          <p:cNvSpPr/>
          <p:nvPr/>
        </p:nvSpPr>
        <p:spPr>
          <a:xfrm>
            <a:off x="3138398" y="6020932"/>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On-Premises</a:t>
            </a:r>
            <a:endParaRPr kumimoji="0" lang="en-US" sz="1600" b="1" i="0" u="none" strike="noStrike" kern="0" cap="none" spc="0" normalizeH="0" baseline="0" noProof="0" dirty="0">
              <a:ln>
                <a:noFill/>
              </a:ln>
              <a:solidFill>
                <a:srgbClr val="5F5F5F"/>
              </a:solidFill>
              <a:effectLst/>
              <a:uLnTx/>
              <a:uFillTx/>
            </a:endParaRPr>
          </a:p>
        </p:txBody>
      </p:sp>
      <p:sp>
        <p:nvSpPr>
          <p:cNvPr id="25" name="Rectangle 24"/>
          <p:cNvSpPr/>
          <p:nvPr/>
        </p:nvSpPr>
        <p:spPr>
          <a:xfrm>
            <a:off x="5523913" y="6018560"/>
            <a:ext cx="162408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a:t>
            </a:r>
            <a:endParaRPr kumimoji="0" lang="en-US" sz="1600" b="1" i="0" u="none" strike="noStrike" kern="0" cap="none" spc="0" normalizeH="0" baseline="0" noProof="0" dirty="0">
              <a:ln>
                <a:noFill/>
              </a:ln>
              <a:solidFill>
                <a:srgbClr val="5F5F5F"/>
              </a:solidFill>
              <a:effectLst/>
              <a:uLnTx/>
              <a:uFillTx/>
            </a:endParaRPr>
          </a:p>
        </p:txBody>
      </p:sp>
      <p:sp>
        <p:nvSpPr>
          <p:cNvPr id="26" name="Rectangle 25"/>
          <p:cNvSpPr/>
          <p:nvPr/>
        </p:nvSpPr>
        <p:spPr>
          <a:xfrm>
            <a:off x="6851190" y="6020932"/>
            <a:ext cx="250890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5F5F5F"/>
                </a:solidFill>
                <a:effectLst/>
                <a:uLnTx/>
                <a:uFillTx/>
              </a:rPr>
              <a:t>Cloud + Business Benefits</a:t>
            </a:r>
            <a:endParaRPr kumimoji="0" lang="en-US" sz="1600" b="1" i="0" u="none" strike="noStrike" kern="0" cap="none" spc="0" normalizeH="0" baseline="0" noProof="0" dirty="0">
              <a:ln>
                <a:noFill/>
              </a:ln>
              <a:solidFill>
                <a:srgbClr val="5F5F5F"/>
              </a:solidFill>
              <a:effectLst/>
              <a:uLnTx/>
              <a:uFillTx/>
            </a:endParaRPr>
          </a:p>
        </p:txBody>
      </p:sp>
      <p:grpSp>
        <p:nvGrpSpPr>
          <p:cNvPr id="27" name="Group 26"/>
          <p:cNvGrpSpPr/>
          <p:nvPr/>
        </p:nvGrpSpPr>
        <p:grpSpPr>
          <a:xfrm>
            <a:off x="3248156" y="2318495"/>
            <a:ext cx="5394960" cy="1035216"/>
            <a:chOff x="3248156" y="2297943"/>
            <a:chExt cx="5394960" cy="1035216"/>
          </a:xfrm>
        </p:grpSpPr>
        <p:cxnSp>
          <p:nvCxnSpPr>
            <p:cNvPr id="28" name="Straight Connector 27"/>
            <p:cNvCxnSpPr/>
            <p:nvPr/>
          </p:nvCxnSpPr>
          <p:spPr>
            <a:xfrm flipV="1">
              <a:off x="3248156" y="2297943"/>
              <a:ext cx="5394960" cy="4743"/>
            </a:xfrm>
            <a:prstGeom prst="line">
              <a:avLst/>
            </a:prstGeom>
            <a:noFill/>
            <a:ln w="19050" cap="flat" cmpd="sng" algn="ctr">
              <a:solidFill>
                <a:srgbClr val="FFFFFF"/>
              </a:solidFill>
              <a:prstDash val="dash"/>
              <a:miter lim="800000"/>
            </a:ln>
            <a:effectLst/>
          </p:spPr>
        </p:cxnSp>
        <p:cxnSp>
          <p:nvCxnSpPr>
            <p:cNvPr id="29" name="Straight Arrow Connector 28"/>
            <p:cNvCxnSpPr/>
            <p:nvPr/>
          </p:nvCxnSpPr>
          <p:spPr>
            <a:xfrm>
              <a:off x="6335955" y="2302686"/>
              <a:ext cx="0" cy="457200"/>
            </a:xfrm>
            <a:prstGeom prst="straightConnector1">
              <a:avLst/>
            </a:prstGeom>
            <a:noFill/>
            <a:ln w="19050" cap="flat" cmpd="sng" algn="ctr">
              <a:solidFill>
                <a:srgbClr val="FFFFFF"/>
              </a:solidFill>
              <a:prstDash val="solid"/>
              <a:miter lim="800000"/>
              <a:tailEnd type="arrow"/>
            </a:ln>
            <a:effectLst/>
          </p:spPr>
        </p:cxnSp>
        <p:sp>
          <p:nvSpPr>
            <p:cNvPr id="30" name="Rectangle 29"/>
            <p:cNvSpPr/>
            <p:nvPr/>
          </p:nvSpPr>
          <p:spPr>
            <a:xfrm>
              <a:off x="5392068" y="2373053"/>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-$2.2 M</a:t>
              </a:r>
              <a:endParaRPr kumimoji="0" lang="en-US" sz="1800" b="1" i="0" u="none" strike="noStrike" kern="0" cap="none" spc="0" normalizeH="0" baseline="0" noProof="0" dirty="0">
                <a:ln>
                  <a:noFill/>
                </a:ln>
                <a:solidFill>
                  <a:srgbClr val="FFFFFF"/>
                </a:solidFill>
                <a:effectLst/>
                <a:uLnTx/>
                <a:uFillTx/>
              </a:endParaRPr>
            </a:p>
          </p:txBody>
        </p:sp>
        <p:cxnSp>
          <p:nvCxnSpPr>
            <p:cNvPr id="31" name="Straight Arrow Connector 30"/>
            <p:cNvCxnSpPr/>
            <p:nvPr/>
          </p:nvCxnSpPr>
          <p:spPr>
            <a:xfrm>
              <a:off x="8142703" y="2327319"/>
              <a:ext cx="0" cy="1005840"/>
            </a:xfrm>
            <a:prstGeom prst="straightConnector1">
              <a:avLst/>
            </a:prstGeom>
            <a:noFill/>
            <a:ln w="19050" cap="flat" cmpd="sng" algn="ctr">
              <a:solidFill>
                <a:srgbClr val="FFFFFF"/>
              </a:solidFill>
              <a:prstDash val="solid"/>
              <a:miter lim="800000"/>
              <a:tailEnd type="arrow"/>
            </a:ln>
            <a:effectLst/>
          </p:spPr>
        </p:cxnSp>
        <p:sp>
          <p:nvSpPr>
            <p:cNvPr id="32" name="Rectangle 31"/>
            <p:cNvSpPr/>
            <p:nvPr/>
          </p:nvSpPr>
          <p:spPr>
            <a:xfrm>
              <a:off x="7228922" y="2575290"/>
              <a:ext cx="1064308"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rPr>
                <a:t>-$5.1 M</a:t>
              </a:r>
              <a:endParaRPr kumimoji="0" lang="en-US" sz="1800" b="1" i="0" u="none" strike="noStrike" kern="0" cap="none" spc="0" normalizeH="0" baseline="0" noProof="0" dirty="0">
                <a:ln>
                  <a:noFill/>
                </a:ln>
                <a:solidFill>
                  <a:srgbClr val="FFFFFF"/>
                </a:solidFill>
                <a:effectLst/>
                <a:uLnTx/>
                <a:uFillTx/>
              </a:endParaRPr>
            </a:p>
          </p:txBody>
        </p:sp>
      </p:grpSp>
      <p:sp>
        <p:nvSpPr>
          <p:cNvPr id="33" name="Rectangle 32"/>
          <p:cNvSpPr/>
          <p:nvPr/>
        </p:nvSpPr>
        <p:spPr>
          <a:xfrm>
            <a:off x="343838" y="889221"/>
            <a:ext cx="534024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Over $5 Million </a:t>
            </a:r>
            <a:r>
              <a:rPr kumimoji="0" lang="en-US" sz="2400" b="1" i="0" u="none" strike="noStrike" kern="0" cap="none" spc="0" normalizeH="0" baseline="0" noProof="0" dirty="0">
                <a:ln>
                  <a:noFill/>
                </a:ln>
                <a:solidFill>
                  <a:srgbClr val="FFFFFF"/>
                </a:solidFill>
                <a:effectLst/>
                <a:uLnTx/>
                <a:uFillTx/>
              </a:rPr>
              <a:t>Lower </a:t>
            </a:r>
            <a:r>
              <a:rPr kumimoji="0" lang="en-US" sz="2400" b="1" i="0" u="none" strike="noStrike" kern="0" cap="none" spc="0" normalizeH="0" baseline="0" noProof="0" dirty="0" smtClean="0">
                <a:ln>
                  <a:noFill/>
                </a:ln>
                <a:solidFill>
                  <a:srgbClr val="FFFFFF"/>
                </a:solidFill>
                <a:effectLst/>
                <a:uLnTx/>
                <a:uFillTx/>
              </a:rPr>
              <a:t>TCO Over </a:t>
            </a:r>
            <a:r>
              <a:rPr kumimoji="0" lang="en-US" sz="2400" b="1" i="0" u="none" strike="noStrike" kern="0" cap="none" spc="0" normalizeH="0" baseline="0" noProof="0" dirty="0">
                <a:ln>
                  <a:noFill/>
                </a:ln>
                <a:solidFill>
                  <a:srgbClr val="FFFFFF"/>
                </a:solidFill>
                <a:effectLst/>
                <a:uLnTx/>
                <a:uFillTx/>
              </a:rPr>
              <a:t>5 Years!</a:t>
            </a:r>
          </a:p>
        </p:txBody>
      </p:sp>
      <p:sp>
        <p:nvSpPr>
          <p:cNvPr id="34" name="Rectangle 33"/>
          <p:cNvSpPr/>
          <p:nvPr/>
        </p:nvSpPr>
        <p:spPr>
          <a:xfrm>
            <a:off x="343838" y="1521113"/>
            <a:ext cx="1058324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effectLst/>
                <a:uLnTx/>
                <a:uFillTx/>
              </a:rPr>
              <a:t>Sample EBS </a:t>
            </a:r>
            <a:r>
              <a:rPr kumimoji="0" lang="en-US" sz="1400" b="1" i="0" u="none" strike="noStrike" kern="0" cap="none" spc="0" normalizeH="0" baseline="0" noProof="0" dirty="0">
                <a:ln>
                  <a:noFill/>
                </a:ln>
                <a:solidFill>
                  <a:srgbClr val="FFFFFF"/>
                </a:solidFill>
                <a:effectLst/>
                <a:uLnTx/>
                <a:uFillTx/>
              </a:rPr>
              <a:t>Environment: 2000 Concurrent Users, 7 TB Database, Up to 4 Node RAC</a:t>
            </a:r>
          </a:p>
        </p:txBody>
      </p:sp>
    </p:spTree>
    <p:extLst>
      <p:ext uri="{BB962C8B-B14F-4D97-AF65-F5344CB8AC3E}">
        <p14:creationId xmlns:p14="http://schemas.microsoft.com/office/powerpoint/2010/main" val="352773672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6" name="Flowchart: Data 25"/>
          <p:cNvSpPr/>
          <p:nvPr/>
        </p:nvSpPr>
        <p:spPr>
          <a:xfrm>
            <a:off x="5714999" y="1070811"/>
            <a:ext cx="8590547" cy="5787188"/>
          </a:xfrm>
          <a:prstGeom prst="flowChartInputOutput">
            <a:avLst/>
          </a:prstGeom>
          <a:blipFill dpi="0" rotWithShape="1">
            <a:blip r:embed="rId3">
              <a:alphaModFix amt="81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smtClean="0">
                <a:ln>
                  <a:noFill/>
                </a:ln>
                <a:solidFill>
                  <a:srgbClr val="FFFFFF"/>
                </a:solidFill>
                <a:effectLst/>
                <a:uLnTx/>
                <a:uFillTx/>
              </a:rPr>
              <a:t>Copyright © </a:t>
            </a:r>
            <a:r>
              <a:rPr kumimoji="0" lang="en-US" sz="850" b="0" i="0" u="none" strike="noStrike" kern="0" cap="none" spc="0" normalizeH="0" baseline="0" noProof="0" dirty="0" smtClean="0">
                <a:ln>
                  <a:noFill/>
                </a:ln>
                <a:solidFill>
                  <a:srgbClr val="FFFFFF"/>
                </a:solidFill>
                <a:effectLst/>
                <a:uLnTx/>
                <a:uFillTx/>
              </a:rPr>
              <a:t>2017,</a:t>
            </a:r>
            <a:r>
              <a:rPr kumimoji="0" sz="850" b="0" i="0" u="none" strike="noStrike" kern="0" cap="none" spc="0" normalizeH="0" baseline="0" noProof="0" dirty="0" smtClean="0">
                <a:ln>
                  <a:noFill/>
                </a:ln>
                <a:solidFill>
                  <a:srgbClr val="FFFFFF"/>
                </a:solidFill>
                <a:effectLst/>
                <a:uLnTx/>
                <a:uFillTx/>
              </a:rPr>
              <a:t> Oracle and/or its affiliates. All rights reserved.  |</a:t>
            </a:r>
          </a:p>
        </p:txBody>
      </p:sp>
      <p:sp>
        <p:nvSpPr>
          <p:cNvPr id="5" name="Content Placeholder 9"/>
          <p:cNvSpPr txBox="1">
            <a:spLocks/>
          </p:cNvSpPr>
          <p:nvPr/>
        </p:nvSpPr>
        <p:spPr>
          <a:xfrm>
            <a:off x="496243" y="1875187"/>
            <a:ext cx="6412558" cy="4333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Improved time-to-market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Shortened project times</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On-demand self-service</a:t>
            </a:r>
          </a:p>
          <a:p>
            <a:pPr marL="457200" marR="0" lvl="2" indent="-18288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quick provisioning of fresh images</a:t>
            </a:r>
            <a:endParaRPr kumimoji="0" lang="en-US" sz="2000" b="0" i="0" u="none" strike="noStrike" kern="1200" cap="none" spc="0" normalizeH="0" baseline="0" noProof="0" dirty="0" smtClean="0">
              <a:ln>
                <a:noFill/>
              </a:ln>
              <a:solidFill>
                <a:srgbClr val="5F5F5F"/>
              </a:solidFill>
              <a:effectLst/>
              <a:uLnTx/>
              <a:uFillTx/>
              <a:latin typeface="Calibri"/>
              <a:ea typeface="+mn-ea"/>
              <a:cs typeface="+mn-cs"/>
            </a:endParaRP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Increased </a:t>
            </a:r>
            <a:r>
              <a:rPr kumimoji="0" lang="en-US" sz="2000" b="0" i="0" u="none" strike="noStrike" kern="1200" cap="none" spc="0" normalizeH="0" baseline="0" noProof="0" dirty="0">
                <a:ln>
                  <a:noFill/>
                </a:ln>
                <a:solidFill>
                  <a:srgbClr val="5F5F5F"/>
                </a:solidFill>
                <a:effectLst/>
                <a:uLnTx/>
                <a:uFillTx/>
                <a:latin typeface="Calibri"/>
                <a:ea typeface="+mn-ea"/>
                <a:cs typeface="+mn-cs"/>
              </a:rPr>
              <a:t>availability</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Support from single vendor</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High performance cloud infrastructure</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In the cloud, faster means cheaper</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Reduction in labor to run &amp; maintain</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migration of on-prem environment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Hybrid cloud app management &amp; monitoring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Rapid elasticity: Automated scaling &amp; load balancing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Upgrade &amp; patching automation</a:t>
            </a:r>
          </a:p>
        </p:txBody>
      </p:sp>
      <p:sp>
        <p:nvSpPr>
          <p:cNvPr id="6" name="Text Placeholder 2"/>
          <p:cNvSpPr txBox="1">
            <a:spLocks/>
          </p:cNvSpPr>
          <p:nvPr/>
        </p:nvSpPr>
        <p:spPr>
          <a:xfrm>
            <a:off x="7311535" y="6072264"/>
            <a:ext cx="4322618"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GB" sz="1400" b="0" i="0" u="none" strike="noStrike" kern="1200" cap="none" spc="0" normalizeH="0" baseline="0" noProof="0" smtClean="0">
                <a:ln>
                  <a:noFill/>
                </a:ln>
                <a:solidFill>
                  <a:srgbClr val="FFFFFF"/>
                </a:solidFill>
                <a:effectLst/>
                <a:uLnTx/>
                <a:uFillTx/>
                <a:latin typeface="Calibri"/>
                <a:ea typeface="+mn-ea"/>
                <a:cs typeface="+mn-cs"/>
              </a:rPr>
              <a:t>Benefits -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rPr>
              <a:t>Whitepaper: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hlinkClick r:id="rId4"/>
              </a:rPr>
              <a:t>E-Business Suite on Oracle Cloud</a:t>
            </a:r>
            <a:endParaRPr kumimoji="0" lang="en-US" sz="1400" b="0"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Parallelogram 6"/>
          <p:cNvSpPr/>
          <p:nvPr/>
        </p:nvSpPr>
        <p:spPr>
          <a:xfrm>
            <a:off x="-743909" y="438009"/>
            <a:ext cx="12241162" cy="1097280"/>
          </a:xfrm>
          <a:prstGeom prst="parallelogram">
            <a:avLst>
              <a:gd name="adj" fmla="val 36579"/>
            </a:avLst>
          </a:prstGeom>
          <a:blipFill>
            <a:blip r:embed="rId5"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 name="Title 1"/>
          <p:cNvSpPr txBox="1">
            <a:spLocks/>
          </p:cNvSpPr>
          <p:nvPr/>
        </p:nvSpPr>
        <p:spPr>
          <a:xfrm>
            <a:off x="513339" y="462844"/>
            <a:ext cx="11125200" cy="1072445"/>
          </a:xfrm>
          <a:prstGeom prst="rect">
            <a:avLst/>
          </a:prstGeom>
        </p:spPr>
        <p:txBody>
          <a:bodyPr anchor="t"/>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a:defRPr/>
            </a:pPr>
            <a:r>
              <a:rPr lang="en-US" dirty="0" smtClean="0">
                <a:solidFill>
                  <a:srgbClr val="FFFFFF"/>
                </a:solidFill>
                <a:latin typeface="Calibri"/>
              </a:rPr>
              <a:t>Running EBS in the cloud benefits your business </a:t>
            </a:r>
          </a:p>
          <a:p>
            <a:pPr>
              <a:defRPr/>
            </a:pPr>
            <a:r>
              <a:rPr lang="en-US" dirty="0" smtClean="0">
                <a:solidFill>
                  <a:srgbClr val="FFFFFF"/>
                </a:solidFill>
                <a:latin typeface="Calibri"/>
              </a:rPr>
              <a:t>without causing disruption or change</a:t>
            </a:r>
            <a:endParaRPr lang="en-US" sz="2400" b="1" dirty="0">
              <a:solidFill>
                <a:srgbClr val="FFFFFF"/>
              </a:solidFill>
              <a:latin typeface="Calibri"/>
            </a:endParaRPr>
          </a:p>
        </p:txBody>
      </p:sp>
      <p:sp>
        <p:nvSpPr>
          <p:cNvPr id="9" name="TextBox 8"/>
          <p:cNvSpPr txBox="1"/>
          <p:nvPr/>
        </p:nvSpPr>
        <p:spPr>
          <a:xfrm>
            <a:off x="7311535" y="2680447"/>
            <a:ext cx="3465689" cy="417689"/>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NO BUSINESS DISRUPTION</a:t>
            </a:r>
          </a:p>
        </p:txBody>
      </p:sp>
      <p:sp>
        <p:nvSpPr>
          <p:cNvPr id="10" name="TextBox 9"/>
          <p:cNvSpPr txBox="1"/>
          <p:nvPr/>
        </p:nvSpPr>
        <p:spPr bwMode="gray">
          <a:xfrm>
            <a:off x="8391344" y="3409017"/>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KNOW</a:t>
            </a:r>
          </a:p>
        </p:txBody>
      </p:sp>
      <p:sp>
        <p:nvSpPr>
          <p:cNvPr id="11" name="TextBox 10"/>
          <p:cNvSpPr txBox="1"/>
          <p:nvPr/>
        </p:nvSpPr>
        <p:spPr bwMode="gray">
          <a:xfrm>
            <a:off x="8391344" y="4090294"/>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OWN</a:t>
            </a:r>
          </a:p>
        </p:txBody>
      </p:sp>
      <p:sp>
        <p:nvSpPr>
          <p:cNvPr id="12" name="TextBox 11"/>
          <p:cNvSpPr txBox="1"/>
          <p:nvPr/>
        </p:nvSpPr>
        <p:spPr bwMode="gray">
          <a:xfrm>
            <a:off x="8391344" y="4771571"/>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CUSTOMIZED</a:t>
            </a:r>
          </a:p>
        </p:txBody>
      </p:sp>
      <p:sp>
        <p:nvSpPr>
          <p:cNvPr id="13" name="Freeform 6"/>
          <p:cNvSpPr>
            <a:spLocks noChangeAspect="1" noChangeArrowheads="1"/>
          </p:cNvSpPr>
          <p:nvPr/>
        </p:nvSpPr>
        <p:spPr bwMode="gray">
          <a:xfrm>
            <a:off x="7804328" y="3294545"/>
            <a:ext cx="365760" cy="450166"/>
          </a:xfrm>
          <a:custGeom>
            <a:avLst/>
            <a:gdLst>
              <a:gd name="T0" fmla="*/ 2211 w 2408"/>
              <a:gd name="T1" fmla="*/ 1956 h 2964"/>
              <a:gd name="T2" fmla="*/ 1991 w 2408"/>
              <a:gd name="T3" fmla="*/ 1679 h 2964"/>
              <a:gd name="T4" fmla="*/ 1528 w 2408"/>
              <a:gd name="T5" fmla="*/ 1470 h 2964"/>
              <a:gd name="T6" fmla="*/ 1516 w 2408"/>
              <a:gd name="T7" fmla="*/ 1470 h 2964"/>
              <a:gd name="T8" fmla="*/ 1493 w 2408"/>
              <a:gd name="T9" fmla="*/ 1459 h 2964"/>
              <a:gd name="T10" fmla="*/ 1713 w 2408"/>
              <a:gd name="T11" fmla="*/ 1899 h 2964"/>
              <a:gd name="T12" fmla="*/ 1574 w 2408"/>
              <a:gd name="T13" fmla="*/ 1899 h 2964"/>
              <a:gd name="T14" fmla="*/ 1296 w 2408"/>
              <a:gd name="T15" fmla="*/ 2592 h 2964"/>
              <a:gd name="T16" fmla="*/ 1412 w 2408"/>
              <a:gd name="T17" fmla="*/ 1574 h 2964"/>
              <a:gd name="T18" fmla="*/ 1204 w 2408"/>
              <a:gd name="T19" fmla="*/ 1621 h 2964"/>
              <a:gd name="T20" fmla="*/ 996 w 2408"/>
              <a:gd name="T21" fmla="*/ 1574 h 2964"/>
              <a:gd name="T22" fmla="*/ 1111 w 2408"/>
              <a:gd name="T23" fmla="*/ 2592 h 2964"/>
              <a:gd name="T24" fmla="*/ 833 w 2408"/>
              <a:gd name="T25" fmla="*/ 1899 h 2964"/>
              <a:gd name="T26" fmla="*/ 694 w 2408"/>
              <a:gd name="T27" fmla="*/ 1899 h 2964"/>
              <a:gd name="T28" fmla="*/ 914 w 2408"/>
              <a:gd name="T29" fmla="*/ 1459 h 2964"/>
              <a:gd name="T30" fmla="*/ 891 w 2408"/>
              <a:gd name="T31" fmla="*/ 1470 h 2964"/>
              <a:gd name="T32" fmla="*/ 880 w 2408"/>
              <a:gd name="T33" fmla="*/ 1470 h 2964"/>
              <a:gd name="T34" fmla="*/ 417 w 2408"/>
              <a:gd name="T35" fmla="*/ 1679 h 2964"/>
              <a:gd name="T36" fmla="*/ 197 w 2408"/>
              <a:gd name="T37" fmla="*/ 1956 h 2964"/>
              <a:gd name="T38" fmla="*/ 0 w 2408"/>
              <a:gd name="T39" fmla="*/ 2963 h 2964"/>
              <a:gd name="T40" fmla="*/ 417 w 2408"/>
              <a:gd name="T41" fmla="*/ 2963 h 2964"/>
              <a:gd name="T42" fmla="*/ 533 w 2408"/>
              <a:gd name="T43" fmla="*/ 2349 h 2964"/>
              <a:gd name="T44" fmla="*/ 648 w 2408"/>
              <a:gd name="T45" fmla="*/ 2963 h 2964"/>
              <a:gd name="T46" fmla="*/ 1760 w 2408"/>
              <a:gd name="T47" fmla="*/ 2963 h 2964"/>
              <a:gd name="T48" fmla="*/ 1875 w 2408"/>
              <a:gd name="T49" fmla="*/ 2349 h 2964"/>
              <a:gd name="T50" fmla="*/ 1991 w 2408"/>
              <a:gd name="T51" fmla="*/ 2963 h 2964"/>
              <a:gd name="T52" fmla="*/ 2407 w 2408"/>
              <a:gd name="T53" fmla="*/ 2963 h 2964"/>
              <a:gd name="T54" fmla="*/ 2211 w 2408"/>
              <a:gd name="T55" fmla="*/ 1956 h 2964"/>
              <a:gd name="T56" fmla="*/ 972 w 2408"/>
              <a:gd name="T57" fmla="*/ 1215 h 2964"/>
              <a:gd name="T58" fmla="*/ 880 w 2408"/>
              <a:gd name="T59" fmla="*/ 1019 h 2964"/>
              <a:gd name="T60" fmla="*/ 776 w 2408"/>
              <a:gd name="T61" fmla="*/ 903 h 2964"/>
              <a:gd name="T62" fmla="*/ 752 w 2408"/>
              <a:gd name="T63" fmla="*/ 799 h 2964"/>
              <a:gd name="T64" fmla="*/ 833 w 2408"/>
              <a:gd name="T65" fmla="*/ 695 h 2964"/>
              <a:gd name="T66" fmla="*/ 833 w 2408"/>
              <a:gd name="T67" fmla="*/ 613 h 2964"/>
              <a:gd name="T68" fmla="*/ 1019 w 2408"/>
              <a:gd name="T69" fmla="*/ 313 h 2964"/>
              <a:gd name="T70" fmla="*/ 1401 w 2408"/>
              <a:gd name="T71" fmla="*/ 695 h 2964"/>
              <a:gd name="T72" fmla="*/ 1482 w 2408"/>
              <a:gd name="T73" fmla="*/ 695 h 2964"/>
              <a:gd name="T74" fmla="*/ 1574 w 2408"/>
              <a:gd name="T75" fmla="*/ 776 h 2964"/>
              <a:gd name="T76" fmla="*/ 1354 w 2408"/>
              <a:gd name="T77" fmla="*/ 1297 h 2964"/>
              <a:gd name="T78" fmla="*/ 1667 w 2408"/>
              <a:gd name="T79" fmla="*/ 1297 h 2964"/>
              <a:gd name="T80" fmla="*/ 1806 w 2408"/>
              <a:gd name="T81" fmla="*/ 706 h 2964"/>
              <a:gd name="T82" fmla="*/ 1806 w 2408"/>
              <a:gd name="T83" fmla="*/ 695 h 2964"/>
              <a:gd name="T84" fmla="*/ 1296 w 2408"/>
              <a:gd name="T85" fmla="*/ 93 h 2964"/>
              <a:gd name="T86" fmla="*/ 1227 w 2408"/>
              <a:gd name="T87" fmla="*/ 0 h 2964"/>
              <a:gd name="T88" fmla="*/ 602 w 2408"/>
              <a:gd name="T89" fmla="*/ 648 h 2964"/>
              <a:gd name="T90" fmla="*/ 972 w 2408"/>
              <a:gd name="T91"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8" h="2964">
                <a:moveTo>
                  <a:pt x="2211" y="1956"/>
                </a:moveTo>
                <a:cubicBezTo>
                  <a:pt x="2188" y="1829"/>
                  <a:pt x="2107" y="1725"/>
                  <a:pt x="1991" y="1679"/>
                </a:cubicBezTo>
                <a:cubicBezTo>
                  <a:pt x="1528" y="1470"/>
                  <a:pt x="1528" y="1470"/>
                  <a:pt x="1528" y="1470"/>
                </a:cubicBezTo>
                <a:cubicBezTo>
                  <a:pt x="1516" y="1470"/>
                  <a:pt x="1516" y="1470"/>
                  <a:pt x="1516" y="1470"/>
                </a:cubicBezTo>
                <a:cubicBezTo>
                  <a:pt x="1505" y="1470"/>
                  <a:pt x="1505" y="1459"/>
                  <a:pt x="1493" y="1459"/>
                </a:cubicBezTo>
                <a:cubicBezTo>
                  <a:pt x="1713" y="1899"/>
                  <a:pt x="1713" y="1899"/>
                  <a:pt x="1713" y="1899"/>
                </a:cubicBezTo>
                <a:cubicBezTo>
                  <a:pt x="1574" y="1899"/>
                  <a:pt x="1574" y="1899"/>
                  <a:pt x="1574" y="1899"/>
                </a:cubicBezTo>
                <a:cubicBezTo>
                  <a:pt x="1296" y="2592"/>
                  <a:pt x="1296" y="2592"/>
                  <a:pt x="1296" y="2592"/>
                </a:cubicBezTo>
                <a:cubicBezTo>
                  <a:pt x="1412" y="1574"/>
                  <a:pt x="1412" y="1574"/>
                  <a:pt x="1412" y="1574"/>
                </a:cubicBezTo>
                <a:cubicBezTo>
                  <a:pt x="1354" y="1598"/>
                  <a:pt x="1296" y="1621"/>
                  <a:pt x="1204" y="1621"/>
                </a:cubicBezTo>
                <a:cubicBezTo>
                  <a:pt x="1111" y="1621"/>
                  <a:pt x="1053" y="1598"/>
                  <a:pt x="996" y="1574"/>
                </a:cubicBezTo>
                <a:cubicBezTo>
                  <a:pt x="1111" y="2592"/>
                  <a:pt x="1111" y="2592"/>
                  <a:pt x="1111" y="2592"/>
                </a:cubicBezTo>
                <a:cubicBezTo>
                  <a:pt x="833" y="1899"/>
                  <a:pt x="833" y="1899"/>
                  <a:pt x="833" y="1899"/>
                </a:cubicBezTo>
                <a:cubicBezTo>
                  <a:pt x="694" y="1899"/>
                  <a:pt x="694" y="1899"/>
                  <a:pt x="694" y="1899"/>
                </a:cubicBezTo>
                <a:cubicBezTo>
                  <a:pt x="914" y="1459"/>
                  <a:pt x="914" y="1459"/>
                  <a:pt x="914" y="1459"/>
                </a:cubicBezTo>
                <a:cubicBezTo>
                  <a:pt x="903" y="1459"/>
                  <a:pt x="903" y="1470"/>
                  <a:pt x="891" y="1470"/>
                </a:cubicBezTo>
                <a:cubicBezTo>
                  <a:pt x="880" y="1470"/>
                  <a:pt x="880" y="1470"/>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80"/>
                  <a:pt x="1806" y="706"/>
                </a:cubicBezTo>
                <a:lnTo>
                  <a:pt x="1806" y="695"/>
                </a:ln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sp>
        <p:nvSpPr>
          <p:cNvPr id="14" name="Freeform 7"/>
          <p:cNvSpPr>
            <a:spLocks noChangeAspect="1" noChangeArrowheads="1"/>
          </p:cNvSpPr>
          <p:nvPr/>
        </p:nvSpPr>
        <p:spPr bwMode="gray">
          <a:xfrm>
            <a:off x="7804328" y="4062277"/>
            <a:ext cx="365760" cy="363058"/>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grpSp>
        <p:nvGrpSpPr>
          <p:cNvPr id="15" name="Group 14"/>
          <p:cNvGrpSpPr>
            <a:grpSpLocks noChangeAspect="1"/>
          </p:cNvGrpSpPr>
          <p:nvPr/>
        </p:nvGrpSpPr>
        <p:grpSpPr bwMode="gray">
          <a:xfrm>
            <a:off x="7786398" y="4742901"/>
            <a:ext cx="365760" cy="420402"/>
            <a:chOff x="6762823" y="4611000"/>
            <a:chExt cx="926933" cy="1065410"/>
          </a:xfrm>
        </p:grpSpPr>
        <p:sp>
          <p:nvSpPr>
            <p:cNvPr id="16" name="Freeform 322"/>
            <p:cNvSpPr>
              <a:spLocks/>
            </p:cNvSpPr>
            <p:nvPr/>
          </p:nvSpPr>
          <p:spPr bwMode="gray">
            <a:xfrm>
              <a:off x="7186445" y="5187910"/>
              <a:ext cx="503311" cy="488500"/>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sp>
          <p:nvSpPr>
            <p:cNvPr id="17" name="Freeform 322"/>
            <p:cNvSpPr>
              <a:spLocks/>
            </p:cNvSpPr>
            <p:nvPr/>
          </p:nvSpPr>
          <p:spPr bwMode="gray">
            <a:xfrm>
              <a:off x="6762823" y="4611000"/>
              <a:ext cx="688805" cy="668535"/>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grpSp>
          <p:nvGrpSpPr>
            <p:cNvPr id="18" name="Group 17"/>
            <p:cNvGrpSpPr/>
            <p:nvPr/>
          </p:nvGrpSpPr>
          <p:grpSpPr bwMode="gray">
            <a:xfrm>
              <a:off x="6917588" y="4814102"/>
              <a:ext cx="379275" cy="262331"/>
              <a:chOff x="4281331" y="2923467"/>
              <a:chExt cx="608476" cy="420863"/>
            </a:xfrm>
          </p:grpSpPr>
          <p:sp>
            <p:nvSpPr>
              <p:cNvPr id="19" name="object 41"/>
              <p:cNvSpPr/>
              <p:nvPr/>
            </p:nvSpPr>
            <p:spPr bwMode="gray">
              <a:xfrm>
                <a:off x="4613898" y="3165147"/>
                <a:ext cx="232186" cy="179183"/>
              </a:xfrm>
              <a:custGeom>
                <a:avLst/>
                <a:gdLst/>
                <a:ahLst/>
                <a:cxnLst/>
                <a:rect l="l" t="t" r="r" b="b"/>
                <a:pathLst>
                  <a:path w="255405" h="203074">
                    <a:moveTo>
                      <a:pt x="187172" y="194792"/>
                    </a:moveTo>
                    <a:lnTo>
                      <a:pt x="197846" y="200663"/>
                    </a:lnTo>
                    <a:lnTo>
                      <a:pt x="209423" y="203074"/>
                    </a:lnTo>
                    <a:lnTo>
                      <a:pt x="221171" y="202139"/>
                    </a:lnTo>
                    <a:lnTo>
                      <a:pt x="232356" y="197971"/>
                    </a:lnTo>
                    <a:lnTo>
                      <a:pt x="242246" y="190680"/>
                    </a:lnTo>
                    <a:lnTo>
                      <a:pt x="252665" y="174859"/>
                    </a:lnTo>
                    <a:lnTo>
                      <a:pt x="255405" y="163037"/>
                    </a:lnTo>
                    <a:lnTo>
                      <a:pt x="254804" y="151158"/>
                    </a:lnTo>
                    <a:lnTo>
                      <a:pt x="250951" y="139971"/>
                    </a:lnTo>
                    <a:lnTo>
                      <a:pt x="243937" y="130223"/>
                    </a:lnTo>
                    <a:lnTo>
                      <a:pt x="239509" y="126301"/>
                    </a:lnTo>
                    <a:lnTo>
                      <a:pt x="62064" y="0"/>
                    </a:lnTo>
                    <a:lnTo>
                      <a:pt x="0" y="49022"/>
                    </a:lnTo>
                    <a:lnTo>
                      <a:pt x="187172" y="194792"/>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sp>
            <p:nvSpPr>
              <p:cNvPr id="20" name="object 42"/>
              <p:cNvSpPr/>
              <p:nvPr/>
            </p:nvSpPr>
            <p:spPr bwMode="gray">
              <a:xfrm>
                <a:off x="4281331" y="2923467"/>
                <a:ext cx="608476" cy="419218"/>
              </a:xfrm>
              <a:custGeom>
                <a:avLst/>
                <a:gdLst/>
                <a:ahLst/>
                <a:cxnLst/>
                <a:rect l="l" t="t" r="r" b="b"/>
                <a:pathLst>
                  <a:path w="669324" h="475114">
                    <a:moveTo>
                      <a:pt x="161565" y="166164"/>
                    </a:moveTo>
                    <a:lnTo>
                      <a:pt x="166112" y="167797"/>
                    </a:lnTo>
                    <a:lnTo>
                      <a:pt x="167233" y="168262"/>
                    </a:lnTo>
                    <a:lnTo>
                      <a:pt x="279780" y="255905"/>
                    </a:lnTo>
                    <a:lnTo>
                      <a:pt x="76111" y="398297"/>
                    </a:lnTo>
                    <a:lnTo>
                      <a:pt x="67619" y="407089"/>
                    </a:lnTo>
                    <a:lnTo>
                      <a:pt x="62247" y="417680"/>
                    </a:lnTo>
                    <a:lnTo>
                      <a:pt x="60081" y="429323"/>
                    </a:lnTo>
                    <a:lnTo>
                      <a:pt x="61206" y="441275"/>
                    </a:lnTo>
                    <a:lnTo>
                      <a:pt x="69113" y="457962"/>
                    </a:lnTo>
                    <a:lnTo>
                      <a:pt x="88707" y="472526"/>
                    </a:lnTo>
                    <a:lnTo>
                      <a:pt x="100266" y="475114"/>
                    </a:lnTo>
                    <a:lnTo>
                      <a:pt x="112024" y="474421"/>
                    </a:lnTo>
                    <a:lnTo>
                      <a:pt x="123251" y="470333"/>
                    </a:lnTo>
                    <a:lnTo>
                      <a:pt x="128523" y="466915"/>
                    </a:lnTo>
                    <a:lnTo>
                      <a:pt x="448335" y="214287"/>
                    </a:lnTo>
                    <a:lnTo>
                      <a:pt x="456550" y="207131"/>
                    </a:lnTo>
                    <a:lnTo>
                      <a:pt x="463621" y="202125"/>
                    </a:lnTo>
                    <a:lnTo>
                      <a:pt x="471562" y="198591"/>
                    </a:lnTo>
                    <a:lnTo>
                      <a:pt x="482386" y="195855"/>
                    </a:lnTo>
                    <a:lnTo>
                      <a:pt x="498108" y="193243"/>
                    </a:lnTo>
                    <a:lnTo>
                      <a:pt x="520458" y="190119"/>
                    </a:lnTo>
                    <a:lnTo>
                      <a:pt x="530226" y="189149"/>
                    </a:lnTo>
                    <a:lnTo>
                      <a:pt x="541074" y="188520"/>
                    </a:lnTo>
                    <a:lnTo>
                      <a:pt x="552791" y="187918"/>
                    </a:lnTo>
                    <a:lnTo>
                      <a:pt x="565165" y="187027"/>
                    </a:lnTo>
                    <a:lnTo>
                      <a:pt x="577985" y="185535"/>
                    </a:lnTo>
                    <a:lnTo>
                      <a:pt x="591041" y="183126"/>
                    </a:lnTo>
                    <a:lnTo>
                      <a:pt x="604120" y="179485"/>
                    </a:lnTo>
                    <a:lnTo>
                      <a:pt x="617013" y="174299"/>
                    </a:lnTo>
                    <a:lnTo>
                      <a:pt x="629506" y="167252"/>
                    </a:lnTo>
                    <a:lnTo>
                      <a:pt x="640118" y="159221"/>
                    </a:lnTo>
                    <a:lnTo>
                      <a:pt x="648029" y="151533"/>
                    </a:lnTo>
                    <a:lnTo>
                      <a:pt x="654909" y="142941"/>
                    </a:lnTo>
                    <a:lnTo>
                      <a:pt x="660618" y="133425"/>
                    </a:lnTo>
                    <a:lnTo>
                      <a:pt x="665017" y="122962"/>
                    </a:lnTo>
                    <a:lnTo>
                      <a:pt x="667966" y="111532"/>
                    </a:lnTo>
                    <a:lnTo>
                      <a:pt x="669324" y="99114"/>
                    </a:lnTo>
                    <a:lnTo>
                      <a:pt x="668951" y="85687"/>
                    </a:lnTo>
                    <a:lnTo>
                      <a:pt x="666709" y="71229"/>
                    </a:lnTo>
                    <a:lnTo>
                      <a:pt x="663701" y="59651"/>
                    </a:lnTo>
                    <a:lnTo>
                      <a:pt x="661835" y="52387"/>
                    </a:lnTo>
                    <a:lnTo>
                      <a:pt x="658647" y="45783"/>
                    </a:lnTo>
                    <a:lnTo>
                      <a:pt x="653491" y="37287"/>
                    </a:lnTo>
                    <a:lnTo>
                      <a:pt x="650290" y="41824"/>
                    </a:lnTo>
                    <a:lnTo>
                      <a:pt x="642859" y="53855"/>
                    </a:lnTo>
                    <a:lnTo>
                      <a:pt x="633498" y="69408"/>
                    </a:lnTo>
                    <a:lnTo>
                      <a:pt x="624506" y="84513"/>
                    </a:lnTo>
                    <a:lnTo>
                      <a:pt x="618182" y="95199"/>
                    </a:lnTo>
                    <a:lnTo>
                      <a:pt x="616572" y="97929"/>
                    </a:lnTo>
                    <a:lnTo>
                      <a:pt x="568667" y="100863"/>
                    </a:lnTo>
                    <a:lnTo>
                      <a:pt x="558060" y="75707"/>
                    </a:lnTo>
                    <a:lnTo>
                      <a:pt x="553685" y="65144"/>
                    </a:lnTo>
                    <a:lnTo>
                      <a:pt x="552894" y="62496"/>
                    </a:lnTo>
                    <a:lnTo>
                      <a:pt x="590600" y="0"/>
                    </a:lnTo>
                    <a:lnTo>
                      <a:pt x="571992" y="218"/>
                    </a:lnTo>
                    <a:lnTo>
                      <a:pt x="554455" y="3187"/>
                    </a:lnTo>
                    <a:lnTo>
                      <a:pt x="538058" y="8431"/>
                    </a:lnTo>
                    <a:lnTo>
                      <a:pt x="522871" y="15475"/>
                    </a:lnTo>
                    <a:lnTo>
                      <a:pt x="508961" y="23843"/>
                    </a:lnTo>
                    <a:lnTo>
                      <a:pt x="496399" y="33058"/>
                    </a:lnTo>
                    <a:lnTo>
                      <a:pt x="485251" y="42646"/>
                    </a:lnTo>
                    <a:lnTo>
                      <a:pt x="475589" y="52130"/>
                    </a:lnTo>
                    <a:lnTo>
                      <a:pt x="467479" y="61034"/>
                    </a:lnTo>
                    <a:lnTo>
                      <a:pt x="460991" y="68882"/>
                    </a:lnTo>
                    <a:lnTo>
                      <a:pt x="456194" y="75200"/>
                    </a:lnTo>
                    <a:lnTo>
                      <a:pt x="451929" y="81368"/>
                    </a:lnTo>
                    <a:lnTo>
                      <a:pt x="410400" y="164592"/>
                    </a:lnTo>
                    <a:lnTo>
                      <a:pt x="341744" y="212585"/>
                    </a:lnTo>
                    <a:lnTo>
                      <a:pt x="205701" y="115760"/>
                    </a:lnTo>
                    <a:lnTo>
                      <a:pt x="190936" y="103971"/>
                    </a:lnTo>
                    <a:lnTo>
                      <a:pt x="177784" y="93364"/>
                    </a:lnTo>
                    <a:lnTo>
                      <a:pt x="166303" y="83882"/>
                    </a:lnTo>
                    <a:lnTo>
                      <a:pt x="156551" y="75467"/>
                    </a:lnTo>
                    <a:lnTo>
                      <a:pt x="148585" y="68062"/>
                    </a:lnTo>
                    <a:lnTo>
                      <a:pt x="142463" y="61609"/>
                    </a:lnTo>
                    <a:lnTo>
                      <a:pt x="138244" y="56051"/>
                    </a:lnTo>
                    <a:lnTo>
                      <a:pt x="135744" y="47387"/>
                    </a:lnTo>
                    <a:lnTo>
                      <a:pt x="137579" y="44167"/>
                    </a:lnTo>
                    <a:lnTo>
                      <a:pt x="147706" y="39662"/>
                    </a:lnTo>
                    <a:lnTo>
                      <a:pt x="156115" y="38262"/>
                    </a:lnTo>
                    <a:lnTo>
                      <a:pt x="166831" y="37353"/>
                    </a:lnTo>
                    <a:lnTo>
                      <a:pt x="179912" y="36879"/>
                    </a:lnTo>
                    <a:lnTo>
                      <a:pt x="195416" y="36781"/>
                    </a:lnTo>
                    <a:lnTo>
                      <a:pt x="213401" y="37001"/>
                    </a:lnTo>
                    <a:lnTo>
                      <a:pt x="233923" y="37483"/>
                    </a:lnTo>
                    <a:lnTo>
                      <a:pt x="257043" y="38169"/>
                    </a:lnTo>
                    <a:lnTo>
                      <a:pt x="282816" y="39001"/>
                    </a:lnTo>
                    <a:lnTo>
                      <a:pt x="289509" y="31927"/>
                    </a:lnTo>
                    <a:lnTo>
                      <a:pt x="289788" y="20586"/>
                    </a:lnTo>
                    <a:lnTo>
                      <a:pt x="278387" y="15323"/>
                    </a:lnTo>
                    <a:lnTo>
                      <a:pt x="266522" y="10983"/>
                    </a:lnTo>
                    <a:lnTo>
                      <a:pt x="254273" y="7583"/>
                    </a:lnTo>
                    <a:lnTo>
                      <a:pt x="241716" y="5138"/>
                    </a:lnTo>
                    <a:lnTo>
                      <a:pt x="228929" y="3663"/>
                    </a:lnTo>
                    <a:lnTo>
                      <a:pt x="215988" y="3174"/>
                    </a:lnTo>
                    <a:lnTo>
                      <a:pt x="202973" y="3685"/>
                    </a:lnTo>
                    <a:lnTo>
                      <a:pt x="189960" y="5211"/>
                    </a:lnTo>
                    <a:lnTo>
                      <a:pt x="177027" y="7769"/>
                    </a:lnTo>
                    <a:lnTo>
                      <a:pt x="164252" y="11372"/>
                    </a:lnTo>
                    <a:lnTo>
                      <a:pt x="151711" y="16038"/>
                    </a:lnTo>
                    <a:lnTo>
                      <a:pt x="139483" y="21779"/>
                    </a:lnTo>
                    <a:lnTo>
                      <a:pt x="127644" y="28613"/>
                    </a:lnTo>
                    <a:lnTo>
                      <a:pt x="116273" y="36554"/>
                    </a:lnTo>
                    <a:lnTo>
                      <a:pt x="105447" y="45618"/>
                    </a:lnTo>
                    <a:lnTo>
                      <a:pt x="95244" y="55819"/>
                    </a:lnTo>
                    <a:lnTo>
                      <a:pt x="85740" y="67173"/>
                    </a:lnTo>
                    <a:lnTo>
                      <a:pt x="77014" y="79695"/>
                    </a:lnTo>
                    <a:lnTo>
                      <a:pt x="69143" y="93401"/>
                    </a:lnTo>
                    <a:lnTo>
                      <a:pt x="62204" y="108305"/>
                    </a:lnTo>
                    <a:lnTo>
                      <a:pt x="62585" y="111277"/>
                    </a:lnTo>
                    <a:lnTo>
                      <a:pt x="63093" y="113690"/>
                    </a:lnTo>
                    <a:lnTo>
                      <a:pt x="62706" y="123951"/>
                    </a:lnTo>
                    <a:lnTo>
                      <a:pt x="59741" y="136395"/>
                    </a:lnTo>
                    <a:lnTo>
                      <a:pt x="53694" y="148992"/>
                    </a:lnTo>
                    <a:lnTo>
                      <a:pt x="44060" y="159715"/>
                    </a:lnTo>
                    <a:lnTo>
                      <a:pt x="30670" y="166446"/>
                    </a:lnTo>
                    <a:lnTo>
                      <a:pt x="304" y="202057"/>
                    </a:lnTo>
                    <a:lnTo>
                      <a:pt x="6450" y="213762"/>
                    </a:lnTo>
                    <a:lnTo>
                      <a:pt x="12126" y="221878"/>
                    </a:lnTo>
                    <a:lnTo>
                      <a:pt x="18762" y="228123"/>
                    </a:lnTo>
                    <a:lnTo>
                      <a:pt x="28094" y="233823"/>
                    </a:lnTo>
                    <a:lnTo>
                      <a:pt x="41858" y="240303"/>
                    </a:lnTo>
                    <a:lnTo>
                      <a:pt x="59639" y="247967"/>
                    </a:lnTo>
                    <a:lnTo>
                      <a:pt x="60401" y="246672"/>
                    </a:lnTo>
                    <a:lnTo>
                      <a:pt x="86550" y="204355"/>
                    </a:lnTo>
                    <a:lnTo>
                      <a:pt x="92751" y="187180"/>
                    </a:lnTo>
                    <a:lnTo>
                      <a:pt x="101345" y="175137"/>
                    </a:lnTo>
                    <a:lnTo>
                      <a:pt x="111589" y="167433"/>
                    </a:lnTo>
                    <a:lnTo>
                      <a:pt x="122740" y="163271"/>
                    </a:lnTo>
                    <a:lnTo>
                      <a:pt x="134057" y="161858"/>
                    </a:lnTo>
                    <a:lnTo>
                      <a:pt x="144795" y="162399"/>
                    </a:lnTo>
                    <a:lnTo>
                      <a:pt x="154212" y="164099"/>
                    </a:lnTo>
                    <a:lnTo>
                      <a:pt x="161565" y="166164"/>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grpSp>
      </p:grpSp>
      <p:pic>
        <p:nvPicPr>
          <p:cNvPr id="27" name="Oracle red badge logo" descr="Oracle logo in white on red staging background"/>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ltGray">
          <a:xfrm>
            <a:off x="580036" y="6315503"/>
            <a:ext cx="1481252" cy="542497"/>
          </a:xfrm>
          <a:prstGeom prst="rect">
            <a:avLst/>
          </a:prstGeom>
        </p:spPr>
      </p:pic>
    </p:spTree>
    <p:extLst>
      <p:ext uri="{BB962C8B-B14F-4D97-AF65-F5344CB8AC3E}">
        <p14:creationId xmlns:p14="http://schemas.microsoft.com/office/powerpoint/2010/main" val="167226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93" name="Parallelogram 92"/>
          <p:cNvSpPr/>
          <p:nvPr/>
        </p:nvSpPr>
        <p:spPr>
          <a:xfrm>
            <a:off x="-428979" y="508012"/>
            <a:ext cx="11977511" cy="109728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4" name="Title 7"/>
          <p:cNvSpPr txBox="1">
            <a:spLocks/>
          </p:cNvSpPr>
          <p:nvPr/>
        </p:nvSpPr>
        <p:spPr>
          <a:xfrm>
            <a:off x="609446" y="523190"/>
            <a:ext cx="10969944" cy="100252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gives you the choice to deploy E-Business Suite where and how you want</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5" name="TextBox 94"/>
          <p:cNvSpPr txBox="1"/>
          <p:nvPr/>
        </p:nvSpPr>
        <p:spPr>
          <a:xfrm>
            <a:off x="1281288" y="2007911"/>
            <a:ext cx="3877733" cy="558800"/>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where you want</a:t>
            </a:r>
          </a:p>
        </p:txBody>
      </p:sp>
      <p:cxnSp>
        <p:nvCxnSpPr>
          <p:cNvPr id="96" name="Straight Connector 95"/>
          <p:cNvCxnSpPr/>
          <p:nvPr/>
        </p:nvCxnSpPr>
        <p:spPr>
          <a:xfrm>
            <a:off x="6118578" y="2178758"/>
            <a:ext cx="0" cy="3172175"/>
          </a:xfrm>
          <a:prstGeom prst="line">
            <a:avLst/>
          </a:prstGeom>
          <a:noFill/>
          <a:ln w="19050" cap="flat" cmpd="sng" algn="ctr">
            <a:solidFill>
              <a:srgbClr val="8DA6B1"/>
            </a:solidFill>
            <a:prstDash val="solid"/>
            <a:miter lim="800000"/>
          </a:ln>
          <a:effectLst/>
        </p:spPr>
      </p:cxnSp>
      <p:grpSp>
        <p:nvGrpSpPr>
          <p:cNvPr id="97" name="Group 96"/>
          <p:cNvGrpSpPr/>
          <p:nvPr/>
        </p:nvGrpSpPr>
        <p:grpSpPr bwMode="gray">
          <a:xfrm>
            <a:off x="2466616" y="3336300"/>
            <a:ext cx="1529650" cy="1743699"/>
            <a:chOff x="4578781" y="1688123"/>
            <a:chExt cx="3099834" cy="3881252"/>
          </a:xfrm>
        </p:grpSpPr>
        <p:pic>
          <p:nvPicPr>
            <p:cNvPr id="98" name="Picture 97"/>
            <p:cNvPicPr>
              <a:picLocks noChangeAspect="1"/>
            </p:cNvPicPr>
            <p:nvPr/>
          </p:nvPicPr>
          <p:blipFill rotWithShape="1">
            <a:blip r:embed="rId3" cstate="print">
              <a:extLst>
                <a:ext uri="{28A0092B-C50C-407E-A947-70E740481C1C}">
                  <a14:useLocalDpi xmlns:a14="http://schemas.microsoft.com/office/drawing/2010/main" val="0"/>
                </a:ext>
              </a:extLst>
            </a:blip>
            <a:srcRect l="15071" r="14352"/>
            <a:stretch/>
          </p:blipFill>
          <p:spPr bwMode="gray">
            <a:xfrm>
              <a:off x="4595444" y="1711569"/>
              <a:ext cx="3083171" cy="3857806"/>
            </a:xfrm>
            <a:prstGeom prst="rect">
              <a:avLst/>
            </a:prstGeom>
            <a:gradFill>
              <a:gsLst>
                <a:gs pos="38000">
                  <a:srgbClr val="FFFFFF"/>
                </a:gs>
                <a:gs pos="37000">
                  <a:srgbClr val="FFFFFF"/>
                </a:gs>
              </a:gsLst>
              <a:lin ang="0" scaled="0"/>
            </a:gradFill>
            <a:ln w="19050">
              <a:solidFill>
                <a:srgbClr val="8A133B"/>
              </a:solidFill>
              <a:miter lim="800000"/>
            </a:ln>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22209" t="9737" r="26227" b="21572"/>
            <a:stretch/>
          </p:blipFill>
          <p:spPr bwMode="gray">
            <a:xfrm>
              <a:off x="4578781" y="3026592"/>
              <a:ext cx="3029728" cy="1644000"/>
            </a:xfrm>
            <a:prstGeom prst="rect">
              <a:avLst/>
            </a:prstGeom>
            <a:effectLst/>
          </p:spPr>
        </p:pic>
        <p:sp>
          <p:nvSpPr>
            <p:cNvPr id="100" name="Rectangle 99"/>
            <p:cNvSpPr/>
            <p:nvPr/>
          </p:nvSpPr>
          <p:spPr bwMode="gray">
            <a:xfrm>
              <a:off x="4595446" y="1711569"/>
              <a:ext cx="308316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1" name="Rectangle 100"/>
            <p:cNvSpPr/>
            <p:nvPr/>
          </p:nvSpPr>
          <p:spPr bwMode="gray">
            <a:xfrm>
              <a:off x="4615483"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Cloud at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Customer</a:t>
              </a:r>
            </a:p>
          </p:txBody>
        </p:sp>
      </p:grpSp>
      <p:grpSp>
        <p:nvGrpSpPr>
          <p:cNvPr id="102" name="Group 101"/>
          <p:cNvGrpSpPr/>
          <p:nvPr/>
        </p:nvGrpSpPr>
        <p:grpSpPr bwMode="gray">
          <a:xfrm>
            <a:off x="772578" y="3336300"/>
            <a:ext cx="1541643" cy="1721121"/>
            <a:chOff x="1078523" y="1688123"/>
            <a:chExt cx="3099582" cy="3881251"/>
          </a:xfrm>
        </p:grpSpPr>
        <p:pic>
          <p:nvPicPr>
            <p:cNvPr id="103" name="Picture 102"/>
            <p:cNvPicPr>
              <a:picLocks noChangeAspect="1"/>
            </p:cNvPicPr>
            <p:nvPr/>
          </p:nvPicPr>
          <p:blipFill rotWithShape="1">
            <a:blip r:embed="rId5" cstate="print">
              <a:extLst>
                <a:ext uri="{28A0092B-C50C-407E-A947-70E740481C1C}">
                  <a14:useLocalDpi xmlns:a14="http://schemas.microsoft.com/office/drawing/2010/main" val="0"/>
                </a:ext>
              </a:extLst>
            </a:blip>
            <a:srcRect l="29422"/>
            <a:stretch/>
          </p:blipFill>
          <p:spPr bwMode="gray">
            <a:xfrm>
              <a:off x="1078523" y="1698941"/>
              <a:ext cx="3093292" cy="3870433"/>
            </a:xfrm>
            <a:prstGeom prst="rect">
              <a:avLst/>
            </a:prstGeom>
            <a:gradFill>
              <a:gsLst>
                <a:gs pos="38000">
                  <a:srgbClr val="FFFFFF"/>
                </a:gs>
                <a:gs pos="37000">
                  <a:srgbClr val="FFFFFF"/>
                </a:gs>
              </a:gsLst>
              <a:lin ang="0" scaled="0"/>
            </a:gradFill>
            <a:ln w="19050">
              <a:solidFill>
                <a:srgbClr val="F80000"/>
              </a:solidFill>
              <a:miter lim="800000"/>
            </a:ln>
            <a:effectLst/>
          </p:spPr>
        </p:pic>
        <p:sp>
          <p:nvSpPr>
            <p:cNvPr id="104" name="Rectangle 103"/>
            <p:cNvSpPr/>
            <p:nvPr/>
          </p:nvSpPr>
          <p:spPr bwMode="gray">
            <a:xfrm>
              <a:off x="1082796" y="1699846"/>
              <a:ext cx="309530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5" name="Rectangle 104"/>
            <p:cNvSpPr/>
            <p:nvPr/>
          </p:nvSpPr>
          <p:spPr bwMode="gray">
            <a:xfrm>
              <a:off x="1094520"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On-premises</a:t>
              </a:r>
            </a:p>
          </p:txBody>
        </p:sp>
      </p:grpSp>
      <p:pic>
        <p:nvPicPr>
          <p:cNvPr id="106" name="Picture 105"/>
          <p:cNvPicPr>
            <a:picLocks/>
          </p:cNvPicPr>
          <p:nvPr/>
        </p:nvPicPr>
        <p:blipFill rotWithShape="1">
          <a:blip r:embed="rId6"/>
          <a:srcRect l="817" t="776" r="509"/>
          <a:stretch/>
        </p:blipFill>
        <p:spPr>
          <a:xfrm>
            <a:off x="4169832" y="3330459"/>
            <a:ext cx="1463040" cy="1771103"/>
          </a:xfrm>
          <a:prstGeom prst="rect">
            <a:avLst/>
          </a:prstGeom>
          <a:ln>
            <a:solidFill>
              <a:srgbClr val="FF7700"/>
            </a:solidFill>
          </a:ln>
        </p:spPr>
      </p:pic>
      <p:sp>
        <p:nvSpPr>
          <p:cNvPr id="107" name="TextBox 106"/>
          <p:cNvSpPr txBox="1"/>
          <p:nvPr/>
        </p:nvSpPr>
        <p:spPr>
          <a:xfrm>
            <a:off x="4109154" y="3337331"/>
            <a:ext cx="1580444" cy="58702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Oracle Cloud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Infrastructure</a:t>
            </a:r>
          </a:p>
        </p:txBody>
      </p:sp>
      <p:sp>
        <p:nvSpPr>
          <p:cNvPr id="108" name="Rectangle 107"/>
          <p:cNvSpPr/>
          <p:nvPr/>
        </p:nvSpPr>
        <p:spPr>
          <a:xfrm>
            <a:off x="643465" y="5704261"/>
            <a:ext cx="11080044"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With these options </a:t>
            </a:r>
            <a:r>
              <a:rPr lang="en-US" b="1" smtClean="0">
                <a:solidFill>
                  <a:srgbClr val="5F5F5F"/>
                </a:solidFill>
                <a:ea typeface="Adobe Myungjo Std M" panose="02020600000000000000" pitchFamily="18" charset="-128"/>
                <a:cs typeface="Arial" panose="020B0604020202020204" pitchFamily="34" charset="0"/>
              </a:rPr>
              <a:t>you can fine-tune </a:t>
            </a:r>
            <a:r>
              <a:rPr lang="en-US" b="1" dirty="0" smtClean="0">
                <a:solidFill>
                  <a:srgbClr val="5F5F5F"/>
                </a:solidFill>
                <a:ea typeface="Adobe Myungjo Std M" panose="02020600000000000000" pitchFamily="18" charset="-128"/>
                <a:cs typeface="Arial" panose="020B0604020202020204" pitchFamily="34" charset="0"/>
              </a:rPr>
              <a:t>how </a:t>
            </a:r>
            <a:r>
              <a:rPr lang="en-US" b="1" dirty="0">
                <a:solidFill>
                  <a:srgbClr val="5F5F5F"/>
                </a:solidFill>
                <a:ea typeface="Adobe Myungjo Std M" panose="02020600000000000000" pitchFamily="18" charset="-128"/>
                <a:cs typeface="Arial" panose="020B0604020202020204" pitchFamily="34" charset="0"/>
              </a:rPr>
              <a:t>efficiency, agility, and innovation meet choice </a:t>
            </a:r>
            <a:r>
              <a:rPr lang="en-US" b="1">
                <a:solidFill>
                  <a:srgbClr val="5F5F5F"/>
                </a:solidFill>
                <a:ea typeface="Adobe Myungjo Std M" panose="02020600000000000000" pitchFamily="18" charset="-128"/>
                <a:cs typeface="Arial" panose="020B0604020202020204" pitchFamily="34" charset="0"/>
              </a:rPr>
              <a:t>and </a:t>
            </a:r>
            <a:r>
              <a:rPr lang="en-US" b="1" smtClean="0">
                <a:solidFill>
                  <a:srgbClr val="5F5F5F"/>
                </a:solidFill>
                <a:ea typeface="Adobe Myungjo Std M" panose="02020600000000000000" pitchFamily="18" charset="-128"/>
                <a:cs typeface="Arial" panose="020B0604020202020204" pitchFamily="34" charset="0"/>
              </a:rPr>
              <a:t>control </a:t>
            </a:r>
            <a:endParaRPr lang="en-US" b="1" dirty="0">
              <a:solidFill>
                <a:srgbClr val="5F5F5F"/>
              </a:solidFill>
              <a:ea typeface="Cambria Math" panose="02040503050406030204" pitchFamily="18" charset="0"/>
              <a:cs typeface="Arial" panose="020B0604020202020204" pitchFamily="34" charset="0"/>
            </a:endParaRPr>
          </a:p>
        </p:txBody>
      </p:sp>
      <p:sp>
        <p:nvSpPr>
          <p:cNvPr id="109" name="Rectangle 108"/>
          <p:cNvSpPr/>
          <p:nvPr/>
        </p:nvSpPr>
        <p:spPr>
          <a:xfrm>
            <a:off x="208842" y="2870751"/>
            <a:ext cx="5954890"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You can </a:t>
            </a:r>
            <a:r>
              <a:rPr lang="en-US" b="1" smtClean="0">
                <a:solidFill>
                  <a:srgbClr val="5F5F5F"/>
                </a:solidFill>
                <a:ea typeface="Adobe Myungjo Std M" panose="02020600000000000000" pitchFamily="18" charset="-128"/>
                <a:cs typeface="Arial" panose="020B0604020202020204" pitchFamily="34" charset="0"/>
              </a:rPr>
              <a:t>deploy E-Business Suite in any of these models</a:t>
            </a:r>
            <a:endParaRPr lang="en-US" b="1" dirty="0">
              <a:solidFill>
                <a:srgbClr val="5F5F5F"/>
              </a:solidFill>
              <a:ea typeface="Cambria Math" panose="02040503050406030204" pitchFamily="18" charset="0"/>
              <a:cs typeface="Arial" panose="020B0604020202020204" pitchFamily="34" charset="0"/>
            </a:endParaRPr>
          </a:p>
        </p:txBody>
      </p:sp>
      <p:sp>
        <p:nvSpPr>
          <p:cNvPr id="110" name="TextBox 109"/>
          <p:cNvSpPr txBox="1"/>
          <p:nvPr/>
        </p:nvSpPr>
        <p:spPr>
          <a:xfrm>
            <a:off x="6886219" y="2007911"/>
            <a:ext cx="4097867" cy="666045"/>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how you want</a:t>
            </a:r>
          </a:p>
        </p:txBody>
      </p:sp>
      <p:sp>
        <p:nvSpPr>
          <p:cNvPr id="111" name="Content Placeholder 7"/>
          <p:cNvSpPr txBox="1">
            <a:spLocks/>
          </p:cNvSpPr>
          <p:nvPr/>
        </p:nvSpPr>
        <p:spPr bwMode="gray">
          <a:xfrm>
            <a:off x="6586939" y="3787099"/>
            <a:ext cx="5187372" cy="114954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None/>
              <a:tabLst/>
              <a:defRPr/>
            </a:pPr>
            <a:r>
              <a:rPr kumimoji="0" lang="en-US" sz="1900" b="1" i="0" u="none" strike="noStrike" kern="1200" cap="none" spc="0" normalizeH="0" baseline="0" noProof="0" dirty="0" smtClean="0">
                <a:ln>
                  <a:noFill/>
                </a:ln>
                <a:solidFill>
                  <a:srgbClr val="58595B"/>
                </a:solidFill>
                <a:effectLst/>
                <a:uLnTx/>
                <a:uFillTx/>
                <a:latin typeface="Calibri"/>
                <a:ea typeface="+mn-ea"/>
                <a:cs typeface="+mn-cs"/>
              </a:rPr>
              <a:t>Full support &amp; automation for hybrid deployments</a:t>
            </a: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Many organizations start </a:t>
            </a:r>
            <a:r>
              <a:rPr kumimoji="0" lang="en-US" sz="1600" b="0" i="0" u="none" strike="noStrike" kern="1200" cap="none" spc="0" normalizeH="0" baseline="0" noProof="0" dirty="0">
                <a:ln>
                  <a:noFill/>
                </a:ln>
                <a:solidFill>
                  <a:srgbClr val="58595B"/>
                </a:solidFill>
                <a:effectLst/>
                <a:uLnTx/>
                <a:uFillTx/>
                <a:latin typeface="Calibri"/>
                <a:ea typeface="+mn-ea"/>
                <a:cs typeface="+mn-cs"/>
              </a:rPr>
              <a:t>with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Dev/Test/Training</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Then add or migrate DR to 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Shift Prod </a:t>
            </a:r>
            <a:r>
              <a:rPr kumimoji="0" lang="en-US" sz="1600" b="0" i="0" u="none" strike="noStrike" kern="1200" cap="none" spc="0" normalizeH="0" baseline="0" noProof="0" dirty="0">
                <a:ln>
                  <a:noFill/>
                </a:ln>
                <a:solidFill>
                  <a:srgbClr val="58595B"/>
                </a:solidFill>
                <a:effectLst/>
                <a:uLnTx/>
                <a:uFillTx/>
                <a:latin typeface="Calibri"/>
                <a:ea typeface="+mn-ea"/>
                <a:cs typeface="+mn-cs"/>
              </a:rPr>
              <a:t>to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cloud when ready</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Place “reporting” instance </a:t>
            </a:r>
            <a:r>
              <a:rPr kumimoji="0" lang="en-GB" sz="1600" b="0" i="0" u="none" strike="noStrike" kern="1200" cap="none" spc="0" normalizeH="0" baseline="0" noProof="0" dirty="0">
                <a:ln>
                  <a:noFill/>
                </a:ln>
                <a:solidFill>
                  <a:srgbClr val="58595B"/>
                </a:solidFill>
                <a:effectLst/>
                <a:uLnTx/>
                <a:uFillTx/>
                <a:latin typeface="Calibri"/>
                <a:ea typeface="+mn-ea"/>
                <a:cs typeface="+mn-cs"/>
              </a:rPr>
              <a:t>on </a:t>
            </a: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2" name="Rectangle 111"/>
          <p:cNvSpPr/>
          <p:nvPr/>
        </p:nvSpPr>
        <p:spPr>
          <a:xfrm>
            <a:off x="6615289" y="2731913"/>
            <a:ext cx="4978402" cy="767644"/>
          </a:xfrm>
          <a:prstGeom prst="rect">
            <a:avLst/>
          </a:prstGeom>
          <a:noFill/>
          <a:ln w="28575" cap="flat" cmpd="sng" algn="ctr">
            <a:solidFill>
              <a:srgbClr val="FF7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3" name="TextBox 112"/>
          <p:cNvSpPr txBox="1"/>
          <p:nvPr/>
        </p:nvSpPr>
        <p:spPr>
          <a:xfrm>
            <a:off x="67620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Dev</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Test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Training</a:t>
            </a:r>
          </a:p>
        </p:txBody>
      </p:sp>
      <p:sp>
        <p:nvSpPr>
          <p:cNvPr id="114" name="TextBox 113"/>
          <p:cNvSpPr txBox="1"/>
          <p:nvPr/>
        </p:nvSpPr>
        <p:spPr>
          <a:xfrm>
            <a:off x="7851423"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DR</a:t>
            </a:r>
          </a:p>
        </p:txBody>
      </p:sp>
      <p:sp>
        <p:nvSpPr>
          <p:cNvPr id="115" name="TextBox 114"/>
          <p:cNvSpPr txBox="1"/>
          <p:nvPr/>
        </p:nvSpPr>
        <p:spPr>
          <a:xfrm>
            <a:off x="8963378"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Prod</a:t>
            </a:r>
          </a:p>
        </p:txBody>
      </p:sp>
      <p:sp>
        <p:nvSpPr>
          <p:cNvPr id="116" name="TextBox 115"/>
          <p:cNvSpPr txBox="1"/>
          <p:nvPr/>
        </p:nvSpPr>
        <p:spPr>
          <a:xfrm>
            <a:off x="103688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Reporting</a:t>
            </a:r>
          </a:p>
        </p:txBody>
      </p:sp>
      <p:sp>
        <p:nvSpPr>
          <p:cNvPr id="117" name="Right Arrow 116"/>
          <p:cNvSpPr/>
          <p:nvPr/>
        </p:nvSpPr>
        <p:spPr>
          <a:xfrm>
            <a:off x="7600246"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8" name="Right Arrow 117"/>
          <p:cNvSpPr/>
          <p:nvPr/>
        </p:nvSpPr>
        <p:spPr>
          <a:xfrm>
            <a:off x="8599311"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9" name="Right Arrow 118"/>
          <p:cNvSpPr/>
          <p:nvPr/>
        </p:nvSpPr>
        <p:spPr>
          <a:xfrm>
            <a:off x="9801578"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2702284"/>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1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3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10.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6.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7.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8.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9.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Oracle_16x9-2014-v2</Template>
  <TotalTime>47123</TotalTime>
  <Words>1007</Words>
  <Application>Microsoft Office PowerPoint</Application>
  <PresentationFormat>Custom</PresentationFormat>
  <Paragraphs>208</Paragraphs>
  <Slides>15</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ＭＳ Ｐゴシック</vt:lpstr>
      <vt:lpstr>Adobe Myungjo Std M</vt:lpstr>
      <vt:lpstr>Arial</vt:lpstr>
      <vt:lpstr>Arial Unicode MS</vt:lpstr>
      <vt:lpstr>Calibri</vt:lpstr>
      <vt:lpstr>Cambria Math</vt:lpstr>
      <vt:lpstr>MV Boli</vt:lpstr>
      <vt:lpstr>Wingdings</vt:lpstr>
      <vt:lpstr>Wingdings 3</vt:lpstr>
      <vt:lpstr>15_Oracle_16x9_2014_521</vt:lpstr>
      <vt:lpstr>1_CX Level 1 Long</vt:lpstr>
      <vt:lpstr>2_CX Level 1 Long</vt:lpstr>
      <vt:lpstr>3_CX Level 1 Long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jerobins</dc:creator>
  <cp:lastModifiedBy>sayguhar</cp:lastModifiedBy>
  <cp:revision>1127</cp:revision>
  <cp:lastPrinted>2016-03-29T22:36:51Z</cp:lastPrinted>
  <dcterms:created xsi:type="dcterms:W3CDTF">2014-09-08T23:56:55Z</dcterms:created>
  <dcterms:modified xsi:type="dcterms:W3CDTF">2017-11-07T13:20:46Z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